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4" r:id="rId2"/>
    <p:sldId id="283" r:id="rId3"/>
    <p:sldId id="292" r:id="rId4"/>
    <p:sldId id="265" r:id="rId5"/>
    <p:sldId id="293" r:id="rId6"/>
    <p:sldId id="269" r:id="rId7"/>
    <p:sldId id="266" r:id="rId8"/>
    <p:sldId id="268" r:id="rId9"/>
    <p:sldId id="270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7" r:id="rId18"/>
    <p:sldId id="280" r:id="rId19"/>
    <p:sldId id="282" r:id="rId20"/>
    <p:sldId id="284" r:id="rId21"/>
    <p:sldId id="285" r:id="rId22"/>
    <p:sldId id="286" r:id="rId23"/>
    <p:sldId id="291" r:id="rId24"/>
    <p:sldId id="288" r:id="rId25"/>
    <p:sldId id="290" r:id="rId26"/>
    <p:sldId id="289" r:id="rId2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B0413E"/>
    <a:srgbClr val="6C6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3648" autoAdjust="0"/>
  </p:normalViewPr>
  <p:slideViewPr>
    <p:cSldViewPr>
      <p:cViewPr varScale="1">
        <p:scale>
          <a:sx n="90" d="100"/>
          <a:sy n="90" d="100"/>
        </p:scale>
        <p:origin x="810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D740-5DCC-48C7-A03F-2F41A77049EB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1FD9D-D451-4950-B354-FC0523BFD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17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fonctionnement est souple et informel ; organisation de TF.</a:t>
            </a:r>
            <a:r>
              <a:rPr lang="fr-FR" baseline="0" dirty="0"/>
              <a:t> Les réunions se constituent au gré des actions et des besoins.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1FD9D-D451-4950-B354-FC0523BFDA2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28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1FD9D-D451-4950-B354-FC0523BFDA2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56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Rajouter les logos des prescripteurs</a:t>
            </a: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1FD9D-D451-4950-B354-FC0523BFDA2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39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012B-336A-4643-9CE1-295F90EB6EBE}" type="datetime1">
              <a:rPr lang="fr-FR" smtClean="0"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5332-3C5C-4754-B786-2348FB98DD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17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32AD-CBE9-4A1B-8F21-CB3FD75C053B}" type="datetime1">
              <a:rPr lang="fr-FR" smtClean="0"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5332-3C5C-4754-B786-2348FB98DD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20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EEB1-AC4B-45EB-9263-BA7F70B1940D}" type="datetime1">
              <a:rPr lang="fr-FR" smtClean="0"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5332-3C5C-4754-B786-2348FB98DD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6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2F2-6A03-4065-80DC-626D411575DB}" type="datetime1">
              <a:rPr lang="fr-FR" smtClean="0"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5332-3C5C-4754-B786-2348FB98DD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46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245C-BFD6-489F-925B-ACE3FDF7EC89}" type="datetime1">
              <a:rPr lang="fr-FR" smtClean="0"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5332-3C5C-4754-B786-2348FB98DD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23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6B88-7B98-45D2-A623-EFA000101970}" type="datetime1">
              <a:rPr lang="fr-FR" smtClean="0"/>
              <a:t>27/09/2016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5332-3C5C-4754-B786-2348FB98DD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37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D4EB-163A-4E05-AF88-D21BCBD1F870}" type="datetime1">
              <a:rPr lang="fr-FR" smtClean="0"/>
              <a:t>27/09/2016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5332-3C5C-4754-B786-2348FB98DD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99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AB4-5DDB-4582-9C51-6D3869CFC539}" type="datetime1">
              <a:rPr lang="fr-FR" smtClean="0"/>
              <a:t>27/09/2016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5332-3C5C-4754-B786-2348FB98DD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71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A703-7225-44B5-983C-B71412E109ED}" type="datetime1">
              <a:rPr lang="fr-FR" smtClean="0"/>
              <a:t>27/09/2016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5332-3C5C-4754-B786-2348FB98DD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04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FD6C-ED99-4F33-ABDD-2CB6658EFB45}" type="datetime1">
              <a:rPr lang="fr-FR" smtClean="0"/>
              <a:t>27/09/2016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5332-3C5C-4754-B786-2348FB98DD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34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DA9-338A-49CF-9F95-E89101AADF71}" type="datetime1">
              <a:rPr lang="fr-FR" smtClean="0"/>
              <a:t>27/09/2016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5332-3C5C-4754-B786-2348FB98DD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A0806-2F6E-4268-BB24-993B3895551C}" type="datetime1">
              <a:rPr lang="fr-FR" smtClean="0"/>
              <a:t>27/09/2016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55332-3C5C-4754-B786-2348FB98DD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10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583668" y="195486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i="1" dirty="0">
                <a:latin typeface="Bookman Old Style" panose="02050604050505020204" pitchFamily="18" charset="0"/>
              </a:rPr>
              <a:t>Le Pôle Citoyen Pour l’Emploi</a:t>
            </a:r>
          </a:p>
        </p:txBody>
      </p:sp>
      <p:pic>
        <p:nvPicPr>
          <p:cNvPr id="5" name="Picture 2" descr="C:\Users\Despi\Desktop\Documents GNIAC\Image\Logo PCP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18151"/>
            <a:ext cx="2232248" cy="260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548992" y="336485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Assemblée générale</a:t>
            </a:r>
          </a:p>
          <a:p>
            <a:pPr algn="ctr"/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28 Septembre 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04248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1</a:t>
            </a:fld>
            <a:endParaRPr lang="fr-FR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33950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583668" y="51470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>
                <a:latin typeface="Bookman Old Style" panose="02050604050505020204" pitchFamily="18" charset="0"/>
              </a:rPr>
              <a:t>Notre méthodologie d’intervention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115616" y="1808698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1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248740" y="1933237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076056" y="3671168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3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27584" y="2064881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IDENTIFIER</a:t>
            </a:r>
          </a:p>
          <a:p>
            <a:pPr algn="ctr"/>
            <a:r>
              <a:rPr lang="fr-FR" dirty="0"/>
              <a:t>Nature du problème ou dysfonctionnement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004048" y="2203380"/>
            <a:ext cx="28443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QUALIFIER</a:t>
            </a:r>
          </a:p>
          <a:p>
            <a:pPr algn="ctr"/>
            <a:r>
              <a:rPr lang="fr-FR" dirty="0"/>
              <a:t>Qualification du problème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966084" y="3914864"/>
            <a:ext cx="3062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SOLUTIONNER</a:t>
            </a:r>
          </a:p>
          <a:p>
            <a:pPr algn="ctr"/>
            <a:r>
              <a:rPr lang="fr-FR" dirty="0"/>
              <a:t>Expérimentation de solutions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039349" y="349936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4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7584" y="3777883"/>
            <a:ext cx="3062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GENERALISER</a:t>
            </a:r>
          </a:p>
          <a:p>
            <a:pPr algn="ctr"/>
            <a:r>
              <a:rPr lang="fr-FR" dirty="0"/>
              <a:t>Capitaliser et modéliser pour déployer</a:t>
            </a:r>
          </a:p>
        </p:txBody>
      </p:sp>
      <p:pic>
        <p:nvPicPr>
          <p:cNvPr id="3074" name="Picture 2" descr="C:\Users\Despi\Desktop\25521731-arrow-sign-color-icon-refresh-reload-rotation-reset-loop-pictogr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9" t="7761" r="5670" b="58489"/>
          <a:stretch/>
        </p:blipFill>
        <p:spPr bwMode="auto">
          <a:xfrm rot="8323217">
            <a:off x="3303633" y="2267993"/>
            <a:ext cx="2213608" cy="18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10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21528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33950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583668" y="51470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>
                <a:latin typeface="Bookman Old Style" panose="02050604050505020204" pitchFamily="18" charset="0"/>
              </a:rPr>
              <a:t>Les 4 fonctions du PCPE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704856" y="1779662"/>
            <a:ext cx="503549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3600" dirty="0" err="1">
                <a:solidFill>
                  <a:srgbClr val="C0504D"/>
                </a:solidFill>
                <a:latin typeface="Bookman Old Style" panose="02050604050505020204" pitchFamily="18" charset="0"/>
              </a:rPr>
              <a:t>Décloisonneur</a:t>
            </a:r>
            <a:r>
              <a:rPr lang="fr-FR" sz="3600" dirty="0">
                <a:solidFill>
                  <a:srgbClr val="C0504D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3600" dirty="0" err="1">
                <a:solidFill>
                  <a:srgbClr val="C0504D"/>
                </a:solidFill>
                <a:latin typeface="Bookman Old Style" panose="02050604050505020204" pitchFamily="18" charset="0"/>
              </a:rPr>
              <a:t>Fluidificateur</a:t>
            </a:r>
            <a:endParaRPr lang="fr-FR" sz="3600" dirty="0">
              <a:solidFill>
                <a:srgbClr val="C0504D"/>
              </a:solidFill>
              <a:latin typeface="Bookman Old Style" panose="02050604050505020204" pitchFamily="18" charset="0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C0504D"/>
                </a:solidFill>
                <a:latin typeface="Bookman Old Style" panose="02050604050505020204" pitchFamily="18" charset="0"/>
              </a:rPr>
              <a:t>Accélérateur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C0504D"/>
                </a:solidFill>
                <a:latin typeface="Bookman Old Style" panose="02050604050505020204" pitchFamily="18" charset="0"/>
              </a:rPr>
              <a:t>Importateur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11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52264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33950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583668" y="51470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i="1" dirty="0">
                <a:latin typeface="Bookman Old Style" panose="02050604050505020204" pitchFamily="18" charset="0"/>
              </a:rPr>
              <a:t>Le PCPE comme </a:t>
            </a:r>
            <a:r>
              <a:rPr lang="fr-FR" sz="4400" b="1" i="1" dirty="0" err="1">
                <a:latin typeface="Bookman Old Style" panose="02050604050505020204" pitchFamily="18" charset="0"/>
              </a:rPr>
              <a:t>Décloisonneur</a:t>
            </a:r>
            <a:endParaRPr lang="fr-FR" sz="4400" i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Despi\Desktop\general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6" y="1997427"/>
            <a:ext cx="945120" cy="75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spi\Desktop\280px-Logo_Pôle_Empl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49" y="1858703"/>
            <a:ext cx="1235918" cy="10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2861523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Ouverture de 10 postes GAO pour des demandeurs du territoire.</a:t>
            </a:r>
          </a:p>
          <a:p>
            <a:pPr algn="ctr"/>
            <a:endParaRPr lang="fr-FR" dirty="0"/>
          </a:p>
          <a:p>
            <a:pPr algn="ctr"/>
            <a:r>
              <a:rPr lang="fr-FR" b="1" dirty="0"/>
              <a:t>Opération de </a:t>
            </a:r>
            <a:r>
              <a:rPr lang="fr-FR" b="1" dirty="0" err="1"/>
              <a:t>sourcing</a:t>
            </a:r>
            <a:r>
              <a:rPr lang="fr-FR" b="1" dirty="0"/>
              <a:t> avec Pôle Emploi.</a:t>
            </a:r>
          </a:p>
        </p:txBody>
      </p:sp>
      <p:sp>
        <p:nvSpPr>
          <p:cNvPr id="7" name="Plus 6"/>
          <p:cNvSpPr/>
          <p:nvPr/>
        </p:nvSpPr>
        <p:spPr>
          <a:xfrm>
            <a:off x="3908843" y="1766850"/>
            <a:ext cx="1326314" cy="1212166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466266" y="300002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Mener une opération de </a:t>
            </a:r>
            <a:r>
              <a:rPr lang="fr-FR" dirty="0" err="1"/>
              <a:t>sourcing</a:t>
            </a:r>
            <a:r>
              <a:rPr lang="fr-FR" dirty="0"/>
              <a:t> </a:t>
            </a:r>
            <a:r>
              <a:rPr lang="fr-FR" b="1" dirty="0"/>
              <a:t>plus qualifiée </a:t>
            </a:r>
            <a:r>
              <a:rPr lang="fr-FR" dirty="0"/>
              <a:t>et développer une logique partenariale entre ces 2 partenaires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812360" y="195486"/>
            <a:ext cx="10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Bookman Old Style" panose="02050604050505020204" pitchFamily="18" charset="0"/>
              </a:rPr>
              <a:t>1/2</a:t>
            </a:r>
            <a:endParaRPr lang="fr-FR" sz="2800" dirty="0"/>
          </a:p>
        </p:txBody>
      </p:sp>
      <p:pic>
        <p:nvPicPr>
          <p:cNvPr id="2050" name="Picture 2" descr="C:\Users\Despi\Desktop\aoe ROUGE grand form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723" y="1381565"/>
            <a:ext cx="1645486" cy="16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12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6517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33950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583668" y="51470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i="1" dirty="0">
                <a:latin typeface="Bookman Old Style" panose="02050604050505020204" pitchFamily="18" charset="0"/>
              </a:rPr>
              <a:t>Le PCPE comme </a:t>
            </a:r>
            <a:r>
              <a:rPr lang="fr-FR" sz="4400" b="1" i="1" dirty="0" err="1">
                <a:latin typeface="Bookman Old Style" panose="02050604050505020204" pitchFamily="18" charset="0"/>
              </a:rPr>
              <a:t>Décloisonneur</a:t>
            </a:r>
            <a:endParaRPr lang="fr-FR" sz="4400" i="1" dirty="0">
              <a:latin typeface="Bookman Old Style" panose="020506040505050202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812360" y="195486"/>
            <a:ext cx="10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Bookman Old Style" panose="02050604050505020204" pitchFamily="18" charset="0"/>
              </a:rPr>
              <a:t>2/2</a:t>
            </a:r>
            <a:endParaRPr lang="fr-FR" sz="2800" dirty="0"/>
          </a:p>
        </p:txBody>
      </p:sp>
      <p:pic>
        <p:nvPicPr>
          <p:cNvPr id="14" name="Picture 2" descr="C:\Users\Despi\Desktop\general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04" y="1646765"/>
            <a:ext cx="945120" cy="75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arenthèses 2"/>
          <p:cNvSpPr/>
          <p:nvPr/>
        </p:nvSpPr>
        <p:spPr>
          <a:xfrm>
            <a:off x="323528" y="2614851"/>
            <a:ext cx="2448272" cy="1661994"/>
          </a:xfrm>
          <a:prstGeom prst="bracketPair">
            <a:avLst/>
          </a:prstGeom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39348" y="2707184"/>
            <a:ext cx="2032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Candidatures de qualité</a:t>
            </a:r>
          </a:p>
          <a:p>
            <a:endParaRPr lang="fr-FR" dirty="0"/>
          </a:p>
          <a:p>
            <a:r>
              <a:rPr lang="fr-FR" dirty="0"/>
              <a:t>Procédure très longue</a:t>
            </a:r>
          </a:p>
        </p:txBody>
      </p:sp>
      <p:sp>
        <p:nvSpPr>
          <p:cNvPr id="11" name="Plus 10"/>
          <p:cNvSpPr/>
          <p:nvPr/>
        </p:nvSpPr>
        <p:spPr>
          <a:xfrm>
            <a:off x="395536" y="2902883"/>
            <a:ext cx="360040" cy="360040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oins 11"/>
          <p:cNvSpPr/>
          <p:nvPr/>
        </p:nvSpPr>
        <p:spPr>
          <a:xfrm>
            <a:off x="395536" y="3695357"/>
            <a:ext cx="360040" cy="360040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203848" y="236279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Mauvaise communication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5796136" y="2139702"/>
            <a:ext cx="0" cy="2538602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203848" y="183760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Problèmes rencontrés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012160" y="183760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Solutions envisagées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012160" y="236279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interlocuteur unique (membre du PCPE)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203848" y="312268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Lancement de l’opération lent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904973" y="3123069"/>
            <a:ext cx="273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Organisation de réunions (lancement + avancement)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203848" y="383857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Mauvaise connaissance des métiers proposés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904973" y="3838570"/>
            <a:ext cx="273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Méthodologie de « Sensibilisation »</a:t>
            </a:r>
          </a:p>
        </p:txBody>
      </p:sp>
      <p:sp>
        <p:nvSpPr>
          <p:cNvPr id="2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13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736235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33950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084180" y="267494"/>
            <a:ext cx="10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Bookman Old Style" panose="02050604050505020204" pitchFamily="18" charset="0"/>
              </a:rPr>
              <a:t>1/3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759399" y="1657085"/>
            <a:ext cx="27342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C000"/>
                </a:solidFill>
              </a:rPr>
              <a:t>Entre 500 et 700 </a:t>
            </a:r>
          </a:p>
          <a:p>
            <a:pPr algn="ctr"/>
            <a:r>
              <a:rPr lang="fr-FR" dirty="0"/>
              <a:t>jeunes n’ont pas trouvé de contrat d’apprentissage en 2015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823868" y="1780195"/>
            <a:ext cx="26642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Des constats </a:t>
            </a:r>
            <a:r>
              <a:rPr lang="fr-FR" sz="2000" b="1" dirty="0">
                <a:solidFill>
                  <a:srgbClr val="00B050"/>
                </a:solidFill>
              </a:rPr>
              <a:t>généralisés</a:t>
            </a:r>
            <a:r>
              <a:rPr lang="fr-FR" dirty="0"/>
              <a:t> sur un territoire très </a:t>
            </a:r>
            <a:r>
              <a:rPr lang="fr-FR" sz="2000" b="1" dirty="0">
                <a:solidFill>
                  <a:srgbClr val="00B050"/>
                </a:solidFill>
              </a:rPr>
              <a:t>diversifié</a:t>
            </a:r>
          </a:p>
        </p:txBody>
      </p:sp>
      <p:pic>
        <p:nvPicPr>
          <p:cNvPr id="4098" name="Picture 2" descr="C:\Users\Despi\Desktop\Documents GNIAC\Image\logo_est_ensem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571" y="1726012"/>
            <a:ext cx="2086338" cy="109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droite à entaille 2"/>
          <p:cNvSpPr/>
          <p:nvPr/>
        </p:nvSpPr>
        <p:spPr>
          <a:xfrm>
            <a:off x="279118" y="3218951"/>
            <a:ext cx="920459" cy="360040"/>
          </a:xfrm>
          <a:prstGeom prst="notchedRightArrow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232137" y="3075806"/>
            <a:ext cx="706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Accompagner 20 jeunes à la recherche d’un contrat d’alternance dans le but </a:t>
            </a:r>
            <a:r>
              <a:rPr lang="fr-FR" b="1" dirty="0"/>
              <a:t>d’identifier des typologies de problèmes rencontrés par ces jeunes.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583668" y="51470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i="1" dirty="0">
                <a:latin typeface="Bookman Old Style" panose="02050604050505020204" pitchFamily="18" charset="0"/>
              </a:rPr>
              <a:t>Le PCPE comme </a:t>
            </a:r>
            <a:r>
              <a:rPr lang="fr-FR" sz="4400" b="1" i="1" dirty="0" err="1">
                <a:latin typeface="Bookman Old Style" panose="02050604050505020204" pitchFamily="18" charset="0"/>
              </a:rPr>
              <a:t>Fluidificateur</a:t>
            </a:r>
            <a:endParaRPr lang="fr-FR" sz="4400" i="1" dirty="0">
              <a:latin typeface="Bookman Old Style" panose="02050604050505020204" pitchFamily="18" charset="0"/>
            </a:endParaRPr>
          </a:p>
        </p:txBody>
      </p:sp>
      <p:pic>
        <p:nvPicPr>
          <p:cNvPr id="15" name="Picture 3" descr="C:\Users\Despi\Desktop\280px-Logo_Pôle_Emplo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41" y="3919554"/>
            <a:ext cx="1235918" cy="10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espi\Desktop\arton42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95" y="4066448"/>
            <a:ext cx="1443410" cy="7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spi\Desktop\ML_DE_LA_LY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49" y="3980040"/>
            <a:ext cx="1652091" cy="90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spi\Desktop\Lycee-eugene-henaf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19767"/>
            <a:ext cx="2150604" cy="5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14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72445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 rot="19475531">
            <a:off x="6993151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084180" y="267494"/>
            <a:ext cx="10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Bookman Old Style" panose="02050604050505020204" pitchFamily="18" charset="0"/>
              </a:rPr>
              <a:t>2/3</a:t>
            </a:r>
            <a:endParaRPr lang="fr-FR" sz="28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583668" y="51470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i="1" dirty="0">
                <a:latin typeface="Bookman Old Style" panose="02050604050505020204" pitchFamily="18" charset="0"/>
              </a:rPr>
              <a:t>Le PCPE comme </a:t>
            </a:r>
            <a:r>
              <a:rPr lang="fr-FR" sz="4400" b="1" i="1" dirty="0" err="1">
                <a:latin typeface="Bookman Old Style" panose="02050604050505020204" pitchFamily="18" charset="0"/>
              </a:rPr>
              <a:t>Fluidificateur</a:t>
            </a:r>
            <a:endParaRPr lang="fr-FR" sz="4400" i="1" dirty="0">
              <a:latin typeface="Bookman Old Style" panose="02050604050505020204" pitchFamily="18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779912" y="2139702"/>
            <a:ext cx="0" cy="2736304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75658" y="156363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Idées Reçues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753267" y="1563638"/>
            <a:ext cx="2528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Réalités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79512" y="2492191"/>
            <a:ext cx="34006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jeunes n’ont pas les codes de l’entreprise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jeunes ne veulent pas travailler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jeunes ne sont pas mobiles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23928" y="1995686"/>
            <a:ext cx="428246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/>
              <a:t>Un manque de contrats d’alternance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/>
              <a:t>Des décalages dans la relation tripartite Jeunes-Entreprises-CFA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/>
              <a:t>Des difficultés personnelles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/>
              <a:t>Des freins à mobilité géographique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/>
              <a:t>Des démarches entreprises non ciblées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boîte à outils pas assez diversifiée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15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81281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084180" y="267494"/>
            <a:ext cx="10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Bookman Old Style" panose="02050604050505020204" pitchFamily="18" charset="0"/>
              </a:rPr>
              <a:t>3/3</a:t>
            </a:r>
            <a:endParaRPr lang="fr-FR" sz="28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583668" y="51470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i="1" dirty="0">
                <a:latin typeface="Bookman Old Style" panose="02050604050505020204" pitchFamily="18" charset="0"/>
              </a:rPr>
              <a:t>Le PCPE comme </a:t>
            </a:r>
            <a:r>
              <a:rPr lang="fr-FR" sz="4400" b="1" i="1" dirty="0" err="1">
                <a:latin typeface="Bookman Old Style" panose="02050604050505020204" pitchFamily="18" charset="0"/>
              </a:rPr>
              <a:t>Fluidificateur</a:t>
            </a:r>
            <a:endParaRPr lang="fr-FR" sz="4400" i="1" dirty="0">
              <a:latin typeface="Bookman Old Style" panose="02050604050505020204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29910" y="1759662"/>
            <a:ext cx="808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Création d’un projet </a:t>
            </a:r>
            <a:r>
              <a:rPr lang="fr-FR" sz="2000" b="1" dirty="0"/>
              <a:t>collectif</a:t>
            </a:r>
            <a:r>
              <a:rPr lang="fr-FR" sz="2000" dirty="0"/>
              <a:t> dans le but </a:t>
            </a:r>
            <a:r>
              <a:rPr lang="fr-FR" sz="2000" b="1" dirty="0"/>
              <a:t>de créer une chaîne de valeur efficace dans l’accompagnement des jeunes vers l’apprentissage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2859845"/>
            <a:ext cx="2961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Projet soutenu</a:t>
            </a:r>
            <a:r>
              <a:rPr lang="fr-FR" b="1" dirty="0"/>
              <a:t> </a:t>
            </a:r>
            <a:r>
              <a:rPr lang="fr-FR" dirty="0"/>
              <a:t>par les institutions publiques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Partenaires capables et d’accord pour avancer les dépenses liées à leur offre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79912" y="3259954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Malgré cela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610125" y="2995424"/>
            <a:ext cx="29619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GNIAC, en tant que réseau souple, n’a pas la structuration financière nécessaire pour porter un FSE  </a:t>
            </a:r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16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1859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084180" y="267494"/>
            <a:ext cx="10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Bookman Old Style" panose="02050604050505020204" pitchFamily="18" charset="0"/>
              </a:rPr>
              <a:t>1/2</a:t>
            </a:r>
            <a:endParaRPr lang="fr-FR" sz="28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67442" y="51470"/>
            <a:ext cx="80091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i="1" dirty="0">
                <a:latin typeface="Bookman Old Style" panose="02050604050505020204" pitchFamily="18" charset="0"/>
              </a:rPr>
              <a:t>Le PCPE comme</a:t>
            </a:r>
          </a:p>
          <a:p>
            <a:pPr algn="ctr"/>
            <a:r>
              <a:rPr lang="fr-FR" sz="4400" b="1" i="1" dirty="0">
                <a:latin typeface="Bookman Old Style" panose="02050604050505020204" pitchFamily="18" charset="0"/>
              </a:rPr>
              <a:t>accélérateur d’initiatives </a:t>
            </a:r>
            <a:r>
              <a:rPr lang="fr-FR" sz="36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(Création d’activités)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59632" y="1851670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b="1" dirty="0"/>
          </a:p>
          <a:p>
            <a:pPr algn="ctr"/>
            <a:r>
              <a:rPr lang="fr-FR" sz="3600" b="1" dirty="0"/>
              <a:t>Un premier exemple : accompagnement du </a:t>
            </a:r>
            <a:r>
              <a:rPr lang="fr-FR" sz="3600" b="1" dirty="0">
                <a:solidFill>
                  <a:srgbClr val="0070C0"/>
                </a:solidFill>
              </a:rPr>
              <a:t>projet Est Vallée</a:t>
            </a:r>
            <a:r>
              <a:rPr lang="fr-FR" sz="3600" b="1" dirty="0"/>
              <a:t> </a:t>
            </a:r>
            <a:r>
              <a:rPr lang="fr-FR" sz="2800" b="1" dirty="0"/>
              <a:t>(François Dechy)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17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517189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084180" y="267494"/>
            <a:ext cx="10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Bookman Old Style" panose="02050604050505020204" pitchFamily="18" charset="0"/>
              </a:rPr>
              <a:t>2/2</a:t>
            </a:r>
            <a:endParaRPr lang="fr-FR" sz="28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67442" y="51470"/>
            <a:ext cx="8009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i="1" dirty="0">
                <a:latin typeface="Bookman Old Style" panose="02050604050505020204" pitchFamily="18" charset="0"/>
              </a:rPr>
              <a:t>Le PCPE comme </a:t>
            </a:r>
            <a:r>
              <a:rPr lang="fr-FR" sz="4400" b="1" i="1" dirty="0">
                <a:latin typeface="Bookman Old Style" panose="02050604050505020204" pitchFamily="18" charset="0"/>
              </a:rPr>
              <a:t>accélérateur d’initiatives</a:t>
            </a:r>
            <a:endParaRPr lang="fr-FR" sz="4400" i="1" dirty="0">
              <a:latin typeface="Bookman Old Style" panose="020506040505050202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64585" y="186415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Qui s’inscrit dans un programme national         (7 territoires)</a:t>
            </a:r>
          </a:p>
        </p:txBody>
      </p:sp>
      <p:sp>
        <p:nvSpPr>
          <p:cNvPr id="8" name="Rectangle 7"/>
          <p:cNvSpPr/>
          <p:nvPr/>
        </p:nvSpPr>
        <p:spPr>
          <a:xfrm>
            <a:off x="593812" y="2283718"/>
            <a:ext cx="7956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Accélérer le développement de projets «déjà là» et à fort potentiel, mais parfois isolés ou insuffisamment soutenus qui vivotent,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Infuser sur le territoire des solutions qui ont déjà fait leur preuve ailleurs par essaimage,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Faire émerger de nouveaux projets répondant aux défis du territoire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58" y="1742490"/>
            <a:ext cx="1829578" cy="80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18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479761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Despi\Desktop\MbZfGay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49" y="2179004"/>
            <a:ext cx="1332174" cy="133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67442" y="51470"/>
            <a:ext cx="8009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i="1" dirty="0">
                <a:latin typeface="Bookman Old Style" panose="02050604050505020204" pitchFamily="18" charset="0"/>
              </a:rPr>
              <a:t>Le PCPE comme </a:t>
            </a:r>
            <a:r>
              <a:rPr lang="fr-FR" sz="4400" b="1" i="1" dirty="0">
                <a:latin typeface="Bookman Old Style" panose="02050604050505020204" pitchFamily="18" charset="0"/>
              </a:rPr>
              <a:t>Importateur de méthode</a:t>
            </a:r>
            <a:endParaRPr lang="fr-FR" sz="4400" i="1" dirty="0">
              <a:latin typeface="Bookman Old Style" panose="02050604050505020204" pitchFamily="18" charset="0"/>
            </a:endParaRPr>
          </a:p>
        </p:txBody>
      </p:sp>
      <p:pic>
        <p:nvPicPr>
          <p:cNvPr id="2051" name="Picture 3" descr="C:\Users\Despi\Desktop\café-contact-de-lemploi-o2-colm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39" y="2289466"/>
            <a:ext cx="111125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9512" y="336587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Mise en relation entre des chercheurs d’emploi et des entreprises qui recrutent</a:t>
            </a:r>
          </a:p>
        </p:txBody>
      </p:sp>
      <p:sp>
        <p:nvSpPr>
          <p:cNvPr id="5" name="Flèche en arc 4"/>
          <p:cNvSpPr/>
          <p:nvPr/>
        </p:nvSpPr>
        <p:spPr>
          <a:xfrm>
            <a:off x="2323581" y="1707654"/>
            <a:ext cx="1728192" cy="1399282"/>
          </a:xfrm>
          <a:prstGeom prst="circularArrow">
            <a:avLst/>
          </a:prstGeom>
          <a:solidFill>
            <a:srgbClr val="C05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2" name="Picture 2" descr="C:\Users\Despi\Desktop\Documents GNIAC\Image\Logo PCPE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89" y="2293911"/>
            <a:ext cx="936104" cy="1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223681" y="341899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Mise en place d’un service « Post-CCE »</a:t>
            </a:r>
          </a:p>
        </p:txBody>
      </p:sp>
      <p:pic>
        <p:nvPicPr>
          <p:cNvPr id="2052" name="Picture 4" descr="C:\Users\Despi\Desktop\panneau-sevr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22" y="4191248"/>
            <a:ext cx="1560638" cy="46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èche en arc 14"/>
          <p:cNvSpPr/>
          <p:nvPr/>
        </p:nvSpPr>
        <p:spPr>
          <a:xfrm>
            <a:off x="5239905" y="1707654"/>
            <a:ext cx="1728192" cy="1399282"/>
          </a:xfrm>
          <a:prstGeom prst="circularArrow">
            <a:avLst/>
          </a:prstGeom>
          <a:solidFill>
            <a:srgbClr val="C05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56176" y="350437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Mise en relation avec l’association SNC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19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93054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9512" y="19548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i="1" dirty="0">
                <a:latin typeface="Bookman Old Style" panose="02050604050505020204" pitchFamily="18" charset="0"/>
              </a:rPr>
              <a:t>Déroulé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72609" y="195561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Présentation du PCPE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72608" y="3003798"/>
            <a:ext cx="797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Temps de partage et débats sur nos enseignements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72608" y="4187864"/>
            <a:ext cx="78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Présentation des actualités et de la vie du réseau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7544" y="1482919"/>
            <a:ext cx="327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9h30 – 10h00</a:t>
            </a:r>
            <a:endParaRPr lang="fr-FR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16732" y="2499742"/>
            <a:ext cx="6641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10h00 – 11h20</a:t>
            </a:r>
            <a:endParaRPr lang="fr-FR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67542" y="3658332"/>
            <a:ext cx="3960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11h30 – 12h30</a:t>
            </a:r>
            <a:endParaRPr lang="fr-FR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Espace réservé du numéro de diapositive 6"/>
          <p:cNvSpPr txBox="1">
            <a:spLocks/>
          </p:cNvSpPr>
          <p:nvPr/>
        </p:nvSpPr>
        <p:spPr>
          <a:xfrm>
            <a:off x="6804248" y="47789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755332-3C5C-4754-B786-2348FB98DDA2}" type="slidenum">
              <a:rPr lang="fr-FR" sz="2800" b="1" smtClean="0"/>
              <a:pPr/>
              <a:t>2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626234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33950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583668" y="267494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i="1" dirty="0">
                <a:solidFill>
                  <a:srgbClr val="C0504D"/>
                </a:solidFill>
                <a:latin typeface="Bookman Old Style" panose="02050604050505020204" pitchFamily="18" charset="0"/>
              </a:rPr>
              <a:t>PAUSE</a:t>
            </a:r>
          </a:p>
        </p:txBody>
      </p:sp>
      <p:pic>
        <p:nvPicPr>
          <p:cNvPr id="1027" name="Picture 3" descr="C:\Users\Despi\Desktop\chronometre-noir_318-3379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45" y="140895"/>
            <a:ext cx="1176527" cy="117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731069" y="61824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504D"/>
                </a:solidFill>
              </a:rPr>
              <a:t>10:00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99592" y="192367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Démonstration d’un </a:t>
            </a:r>
            <a:r>
              <a:rPr lang="fr-FR" sz="2000" b="1" dirty="0"/>
              <a:t>Hub pour l’Emploi</a:t>
            </a:r>
            <a:r>
              <a:rPr lang="fr-FR" sz="2000" dirty="0"/>
              <a:t> – Franck DRAPIN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411760" y="296372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Mission de préfiguration </a:t>
            </a:r>
            <a:r>
              <a:rPr lang="fr-FR" sz="2000" dirty="0"/>
              <a:t>de la Fondation Territoriale Citoyenne – Angélique ROSE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851920" y="4187864"/>
            <a:ext cx="4860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Vie de réseau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67544" y="141962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1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79712" y="245967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19872" y="370935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3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20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814374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33950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705755" y="1109812"/>
            <a:ext cx="773249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Démonstration d’un Hub de l’Emploi</a:t>
            </a:r>
          </a:p>
          <a:p>
            <a:pPr algn="ctr"/>
            <a:r>
              <a:rPr lang="fr-FR" sz="2400" dirty="0"/>
              <a:t>–</a:t>
            </a:r>
          </a:p>
          <a:p>
            <a:pPr algn="ctr"/>
            <a:r>
              <a:rPr lang="fr-FR" sz="2800" dirty="0"/>
              <a:t>Création d’une synergie informatique entre les plateformes existantes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Par</a:t>
            </a:r>
          </a:p>
          <a:p>
            <a:pPr algn="ctr"/>
            <a:endParaRPr lang="fr-FR" sz="2400" dirty="0"/>
          </a:p>
          <a:p>
            <a:pPr algn="ctr"/>
            <a:r>
              <a:rPr lang="fr-FR" sz="3600" b="1" dirty="0"/>
              <a:t>Franck DRAPIN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21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41636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espi\Desktop\logoPT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42" y="3821575"/>
            <a:ext cx="1284734" cy="10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71600" y="33950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67442" y="123478"/>
            <a:ext cx="8009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>
                <a:latin typeface="Bookman Old Style" panose="02050604050505020204" pitchFamily="18" charset="0"/>
              </a:rPr>
              <a:t>Fondation Territoriale Citoyenne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7442" y="1995686"/>
            <a:ext cx="8009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Fondation Territoriale Citoyenne permettant une large mobilisation des citoyens et une aide financière à destination des projets et des acteurs du 93</a:t>
            </a:r>
          </a:p>
        </p:txBody>
      </p:sp>
      <p:pic>
        <p:nvPicPr>
          <p:cNvPr id="10" name="Picture 3" descr="C:\Users\Despi\Desktop\Documents GNIAC\Image\Logo GNIAC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51870"/>
            <a:ext cx="1724113" cy="11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espi\Desktop\65b7d3_0cd857fd7e304b0992d235569f7c33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3840051"/>
            <a:ext cx="2088232" cy="82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8084180" y="267494"/>
            <a:ext cx="10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Bookman Old Style" panose="02050604050505020204" pitchFamily="18" charset="0"/>
              </a:rPr>
              <a:t>1/2</a:t>
            </a:r>
            <a:endParaRPr lang="fr-FR" sz="2800" dirty="0"/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22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130904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33950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67442" y="123478"/>
            <a:ext cx="8009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>
                <a:latin typeface="Bookman Old Style" panose="02050604050505020204" pitchFamily="18" charset="0"/>
              </a:rPr>
              <a:t>Fondation Territoriale Citoyenne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084180" y="267494"/>
            <a:ext cx="10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Bookman Old Style" panose="02050604050505020204" pitchFamily="18" charset="0"/>
              </a:rPr>
              <a:t>2/2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99592" y="2027624"/>
            <a:ext cx="77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Initiative lancée par PHARES, GNIAC et Resto Passerelle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19672" y="3179752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Mission de préfiguration lancée au dernier trimestre 2016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843808" y="415592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Un fonds de dotation territorial indépendant et autonome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67544" y="1524729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1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403648" y="270763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83768" y="375581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3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23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187312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33950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67442" y="51470"/>
            <a:ext cx="800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>
                <a:latin typeface="Bookman Old Style" panose="02050604050505020204" pitchFamily="18" charset="0"/>
              </a:rPr>
              <a:t>La Vie du Réseau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84180" y="174580"/>
            <a:ext cx="10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Bookman Old Style" panose="02050604050505020204" pitchFamily="18" charset="0"/>
              </a:rPr>
              <a:t>1/3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266966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L’Hebdo de l’Emploi</a:t>
            </a:r>
          </a:p>
          <a:p>
            <a:pPr algn="ctr"/>
            <a:r>
              <a:rPr lang="fr-FR" dirty="0"/>
              <a:t>Diffusion de vos offres d’emploi et possibilité de </a:t>
            </a:r>
            <a:r>
              <a:rPr lang="fr-FR" dirty="0" err="1"/>
              <a:t>sourcing</a:t>
            </a:r>
            <a:r>
              <a:rPr lang="fr-FR" dirty="0"/>
              <a:t> spécialisé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167844" y="3859884"/>
            <a:ext cx="3204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Newsletter</a:t>
            </a:r>
          </a:p>
          <a:p>
            <a:pPr algn="ctr"/>
            <a:r>
              <a:rPr lang="fr-FR" dirty="0"/>
              <a:t>Diffusion de vos actualités et événements au sein du réseau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850713" y="2740781"/>
            <a:ext cx="2658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Mobilisation </a:t>
            </a:r>
          </a:p>
          <a:p>
            <a:pPr algn="ctr"/>
            <a:r>
              <a:rPr lang="fr-FR" dirty="0"/>
              <a:t>des acteurs du collectif</a:t>
            </a:r>
          </a:p>
          <a:p>
            <a:pPr algn="ctr"/>
            <a:endParaRPr lang="fr-FR" dirty="0"/>
          </a:p>
        </p:txBody>
      </p:sp>
      <p:pic>
        <p:nvPicPr>
          <p:cNvPr id="4099" name="Picture 3" descr="C:\Users\Despi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13" y="987574"/>
            <a:ext cx="1714590" cy="175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spi\Desktop\newsletter-icon2-e481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38" y="3003798"/>
            <a:ext cx="1471768" cy="89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spi\Desktop\Photo_article3_mobilisation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01" y="1065365"/>
            <a:ext cx="1730298" cy="15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24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082216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33950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67442" y="51470"/>
            <a:ext cx="800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>
                <a:latin typeface="Bookman Old Style" panose="02050604050505020204" pitchFamily="18" charset="0"/>
              </a:rPr>
              <a:t>La Vie du Réseau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84180" y="174580"/>
            <a:ext cx="10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Bookman Old Style" panose="02050604050505020204" pitchFamily="18" charset="0"/>
              </a:rPr>
              <a:t>2/3</a:t>
            </a:r>
            <a:endParaRPr lang="fr-FR" sz="2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70904" y="278399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Répondre aux besoins</a:t>
            </a:r>
          </a:p>
          <a:p>
            <a:pPr algn="ctr"/>
            <a:r>
              <a:rPr lang="fr-FR" b="1" dirty="0"/>
              <a:t> </a:t>
            </a:r>
            <a:r>
              <a:rPr lang="fr-FR" dirty="0"/>
              <a:t>des membres du collectif</a:t>
            </a:r>
          </a:p>
          <a:p>
            <a:pPr algn="ctr"/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580112" y="281367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Fiches compétences</a:t>
            </a:r>
          </a:p>
          <a:p>
            <a:pPr algn="ctr"/>
            <a:r>
              <a:rPr lang="fr-FR" dirty="0"/>
              <a:t>Constituer un annuaire de compétences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131840" y="4085659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Espace de réflexion</a:t>
            </a:r>
          </a:p>
          <a:p>
            <a:pPr algn="ctr"/>
            <a:r>
              <a:rPr lang="fr-FR" dirty="0"/>
              <a:t>Production de propositions électorales sur l’emploi</a:t>
            </a:r>
            <a:endParaRPr lang="fr-FR" b="1" dirty="0"/>
          </a:p>
        </p:txBody>
      </p:sp>
      <p:pic>
        <p:nvPicPr>
          <p:cNvPr id="21" name="Picture 7" descr="C:\Users\Despi\Desktop\La-transdisciplinarite-l-usage-et-la-reflexion-iterative-3-facteurs-cles-de-succes-d-une-demarche-d-intelligence-collective_imageAc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316" y="2526146"/>
            <a:ext cx="1457391" cy="1438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Despi\Desktop\photo-bas-rhin-fiche-technique-vie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18582"/>
            <a:ext cx="2632145" cy="17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espi\Desktop\optimixo-offre-beso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1" y="1149007"/>
            <a:ext cx="2209417" cy="1493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25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645403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33950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67442" y="51470"/>
            <a:ext cx="800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>
                <a:latin typeface="Bookman Old Style" panose="02050604050505020204" pitchFamily="18" charset="0"/>
              </a:rPr>
              <a:t>La Vie du Réseau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84180" y="174580"/>
            <a:ext cx="10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Bookman Old Style" panose="02050604050505020204" pitchFamily="18" charset="0"/>
              </a:rPr>
              <a:t>3/3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985545" y="1358841"/>
            <a:ext cx="717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Si vous souhaitez vous investir et vous manifester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99592" y="221171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Contactez-nous via l’adresse : </a:t>
            </a:r>
            <a:r>
              <a:rPr lang="fr-FR" sz="2000" b="1" dirty="0"/>
              <a:t>pcpe93@gmail.com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2483768" y="314781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Manifestez-vous directement auprès de </a:t>
            </a:r>
            <a:r>
              <a:rPr lang="fr-FR" sz="2000" b="1" dirty="0"/>
              <a:t>l’équipe de pilotage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851920" y="4058370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Joignez-vous à la prochaine </a:t>
            </a:r>
            <a:r>
              <a:rPr lang="fr-FR" sz="2000" b="1" dirty="0" err="1"/>
              <a:t>Task</a:t>
            </a:r>
            <a:r>
              <a:rPr lang="fr-FR" sz="2000" b="1" dirty="0"/>
              <a:t> Force </a:t>
            </a:r>
          </a:p>
          <a:p>
            <a:r>
              <a:rPr lang="fr-FR" sz="2000" dirty="0"/>
              <a:t>(fin 2016)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7544" y="170765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1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79712" y="2643758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19872" y="357986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3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26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60954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33950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83668" y="2709376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i="1" dirty="0">
                <a:latin typeface="Bookman Old Style" panose="02050604050505020204" pitchFamily="18" charset="0"/>
              </a:rPr>
              <a:t>La présentation du PCPE</a:t>
            </a:r>
          </a:p>
        </p:txBody>
      </p:sp>
      <p:pic>
        <p:nvPicPr>
          <p:cNvPr id="1026" name="Picture 2" descr="C:\Users\Despi\Desktop\Documents GNIAC\Image\Logo PCP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2380"/>
            <a:ext cx="1152128" cy="13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spi\Desktop\Documents GNIAC\Image\Logo GNIAC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79" y="619217"/>
            <a:ext cx="1724113" cy="11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059832" y="1029015"/>
            <a:ext cx="339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ookman Old Style" panose="02050604050505020204" pitchFamily="18" charset="0"/>
              </a:rPr>
              <a:t>Une démarche portée par 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04248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3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47375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83668" y="74117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>
                <a:latin typeface="Bookman Old Style" panose="02050604050505020204" pitchFamily="18" charset="0"/>
              </a:rPr>
              <a:t>Origine</a:t>
            </a:r>
          </a:p>
        </p:txBody>
      </p:sp>
      <p:sp>
        <p:nvSpPr>
          <p:cNvPr id="3" name="Rectangle 2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627784" y="134761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Eparpillement des dispositifs, des structures et d’initiatives liés à l’emploi, difficilement lisibles et compréhensibles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-252536" y="2211710"/>
            <a:ext cx="3180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Constats</a:t>
            </a:r>
            <a:endParaRPr lang="fr-FR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541476" y="228458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De nombreux opérateurs insuffisamment connectés au monde économique, aux entreprises, aux employeurs en général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83768" y="321982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Des offres de services proposées par des associations qui peinent à se déployer et sont sous-utilisées</a:t>
            </a:r>
          </a:p>
        </p:txBody>
      </p:sp>
      <p:sp>
        <p:nvSpPr>
          <p:cNvPr id="10" name="Flèche droite à entaille 9"/>
          <p:cNvSpPr/>
          <p:nvPr/>
        </p:nvSpPr>
        <p:spPr>
          <a:xfrm>
            <a:off x="483189" y="4443958"/>
            <a:ext cx="920459" cy="360040"/>
          </a:xfrm>
          <a:prstGeom prst="notchedRightArrow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608661" y="4301683"/>
            <a:ext cx="706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Appel à la mobilisation citoyenne en Novembre 2015 </a:t>
            </a:r>
          </a:p>
          <a:p>
            <a:r>
              <a:rPr lang="fr-FR" sz="2000" b="1" dirty="0"/>
              <a:t>		180 signataires </a:t>
            </a:r>
          </a:p>
        </p:txBody>
      </p:sp>
      <p:sp>
        <p:nvSpPr>
          <p:cNvPr id="12" name="Accolade ouvrante 11"/>
          <p:cNvSpPr/>
          <p:nvPr/>
        </p:nvSpPr>
        <p:spPr>
          <a:xfrm>
            <a:off x="2267744" y="1347614"/>
            <a:ext cx="360040" cy="2520280"/>
          </a:xfrm>
          <a:prstGeom prst="leftBrace">
            <a:avLst/>
          </a:prstGeom>
          <a:ln>
            <a:solidFill>
              <a:srgbClr val="B04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504D"/>
              </a:solidFill>
            </a:endParaRPr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04248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4</a:t>
            </a:fld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69622" y="146125"/>
            <a:ext cx="6804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>
                <a:latin typeface="Bookman Old Style" panose="02050604050505020204" pitchFamily="18" charset="0"/>
              </a:rPr>
              <a:t>Les principes du PCPE</a:t>
            </a:r>
          </a:p>
        </p:txBody>
      </p:sp>
      <p:sp>
        <p:nvSpPr>
          <p:cNvPr id="3" name="Rectangle 2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491880" y="388008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Privilégier la proximité, les circuits courts, l’écoute et la qualité de service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39752" y="2715766"/>
            <a:ext cx="5634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Encourager la coopération entre toutes les parties prenantes dans une logique de décloisonnement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6024" y="1789090"/>
            <a:ext cx="831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Agir en complémentarité avec les actions et structures existantes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7544" y="127560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1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79712" y="221171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19872" y="342365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3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04248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5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75058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e 12"/>
          <p:cNvGrpSpPr>
            <a:grpSpLocks noChangeAspect="1"/>
          </p:cNvGrpSpPr>
          <p:nvPr/>
        </p:nvGrpSpPr>
        <p:grpSpPr bwMode="auto">
          <a:xfrm>
            <a:off x="1884759" y="915566"/>
            <a:ext cx="5374482" cy="4111721"/>
            <a:chOff x="0" y="0"/>
            <a:chExt cx="91414" cy="61926"/>
          </a:xfrm>
        </p:grpSpPr>
        <p:sp>
          <p:nvSpPr>
            <p:cNvPr id="13" name="Ellipse 48"/>
            <p:cNvSpPr>
              <a:spLocks noChangeArrowheads="1"/>
            </p:cNvSpPr>
            <p:nvPr/>
          </p:nvSpPr>
          <p:spPr bwMode="auto">
            <a:xfrm>
              <a:off x="4675" y="1440"/>
              <a:ext cx="81369" cy="60486"/>
            </a:xfrm>
            <a:prstGeom prst="ellipse">
              <a:avLst/>
            </a:prstGeom>
            <a:noFill/>
            <a:ln w="12700">
              <a:solidFill>
                <a:srgbClr val="C74E4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orme libre 49"/>
            <p:cNvSpPr>
              <a:spLocks/>
            </p:cNvSpPr>
            <p:nvPr/>
          </p:nvSpPr>
          <p:spPr bwMode="auto">
            <a:xfrm>
              <a:off x="29986" y="14336"/>
              <a:ext cx="7537" cy="12775"/>
            </a:xfrm>
            <a:custGeom>
              <a:avLst/>
              <a:gdLst>
                <a:gd name="T0" fmla="*/ 7531 w 753628"/>
                <a:gd name="T1" fmla="*/ 12775 h 1277471"/>
                <a:gd name="T2" fmla="*/ 6321 w 753628"/>
                <a:gd name="T3" fmla="*/ 4707 h 1277471"/>
                <a:gd name="T4" fmla="*/ 0 w 753628"/>
                <a:gd name="T5" fmla="*/ 0 h 12774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3628" h="1277471">
                  <a:moveTo>
                    <a:pt x="753035" y="1277471"/>
                  </a:moveTo>
                  <a:cubicBezTo>
                    <a:pt x="755276" y="980515"/>
                    <a:pt x="757518" y="683559"/>
                    <a:pt x="632012" y="470647"/>
                  </a:cubicBezTo>
                  <a:cubicBezTo>
                    <a:pt x="506506" y="257735"/>
                    <a:pt x="253253" y="128867"/>
                    <a:pt x="0" y="0"/>
                  </a:cubicBezTo>
                </a:path>
              </a:pathLst>
            </a:custGeom>
            <a:noFill/>
            <a:ln w="28575">
              <a:solidFill>
                <a:srgbClr val="C74E4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Connecteur droit 50"/>
            <p:cNvSpPr>
              <a:spLocks noChangeShapeType="1"/>
            </p:cNvSpPr>
            <p:nvPr/>
          </p:nvSpPr>
          <p:spPr bwMode="auto">
            <a:xfrm flipV="1">
              <a:off x="45626" y="14401"/>
              <a:ext cx="94" cy="12665"/>
            </a:xfrm>
            <a:prstGeom prst="line">
              <a:avLst/>
            </a:prstGeom>
            <a:noFill/>
            <a:ln w="28575">
              <a:solidFill>
                <a:srgbClr val="C74E4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orme libre 51"/>
            <p:cNvSpPr>
              <a:spLocks/>
            </p:cNvSpPr>
            <p:nvPr/>
          </p:nvSpPr>
          <p:spPr bwMode="auto">
            <a:xfrm>
              <a:off x="52712" y="15278"/>
              <a:ext cx="8472" cy="11833"/>
            </a:xfrm>
            <a:custGeom>
              <a:avLst/>
              <a:gdLst>
                <a:gd name="T0" fmla="*/ 0 w 847165"/>
                <a:gd name="T1" fmla="*/ 11969 h 1169894"/>
                <a:gd name="T2" fmla="*/ 1883 w 847165"/>
                <a:gd name="T3" fmla="*/ 4540 h 1169894"/>
                <a:gd name="T4" fmla="*/ 8472 w 847165"/>
                <a:gd name="T5" fmla="*/ 0 h 11698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7165" h="1169894">
                  <a:moveTo>
                    <a:pt x="0" y="1169894"/>
                  </a:moveTo>
                  <a:cubicBezTo>
                    <a:pt x="23532" y="904314"/>
                    <a:pt x="47065" y="638735"/>
                    <a:pt x="188259" y="443753"/>
                  </a:cubicBezTo>
                  <a:cubicBezTo>
                    <a:pt x="329453" y="248771"/>
                    <a:pt x="588309" y="124385"/>
                    <a:pt x="847165" y="0"/>
                  </a:cubicBezTo>
                </a:path>
              </a:pathLst>
            </a:custGeom>
            <a:noFill/>
            <a:ln w="28575">
              <a:solidFill>
                <a:srgbClr val="C74E4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orme libre 52"/>
            <p:cNvSpPr>
              <a:spLocks/>
            </p:cNvSpPr>
            <p:nvPr/>
          </p:nvSpPr>
          <p:spPr bwMode="auto">
            <a:xfrm>
              <a:off x="34962" y="37196"/>
              <a:ext cx="3088" cy="9279"/>
            </a:xfrm>
            <a:custGeom>
              <a:avLst/>
              <a:gdLst>
                <a:gd name="T0" fmla="*/ 2286 w 308838"/>
                <a:gd name="T1" fmla="*/ 0 h 927847"/>
                <a:gd name="T2" fmla="*/ 2958 w 308838"/>
                <a:gd name="T3" fmla="*/ 4707 h 927847"/>
                <a:gd name="T4" fmla="*/ 0 w 308838"/>
                <a:gd name="T5" fmla="*/ 9279 h 9278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8838" h="927847">
                  <a:moveTo>
                    <a:pt x="228600" y="0"/>
                  </a:moveTo>
                  <a:cubicBezTo>
                    <a:pt x="281268" y="158003"/>
                    <a:pt x="333936" y="316006"/>
                    <a:pt x="295836" y="470647"/>
                  </a:cubicBezTo>
                  <a:cubicBezTo>
                    <a:pt x="257736" y="625288"/>
                    <a:pt x="128868" y="776567"/>
                    <a:pt x="0" y="927847"/>
                  </a:cubicBezTo>
                </a:path>
              </a:pathLst>
            </a:custGeom>
            <a:noFill/>
            <a:ln w="28575">
              <a:solidFill>
                <a:srgbClr val="C74E4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orme libre 53"/>
            <p:cNvSpPr>
              <a:spLocks/>
            </p:cNvSpPr>
            <p:nvPr/>
          </p:nvSpPr>
          <p:spPr bwMode="auto">
            <a:xfrm>
              <a:off x="51903" y="37196"/>
              <a:ext cx="3898" cy="10324"/>
            </a:xfrm>
            <a:custGeom>
              <a:avLst/>
              <a:gdLst>
                <a:gd name="T0" fmla="*/ 494 w 498790"/>
                <a:gd name="T1" fmla="*/ 0 h 1032330"/>
                <a:gd name="T2" fmla="*/ 165 w 498790"/>
                <a:gd name="T3" fmla="*/ 5648 h 1032330"/>
                <a:gd name="T4" fmla="*/ 2793 w 498790"/>
                <a:gd name="T5" fmla="*/ 9952 h 1032330"/>
                <a:gd name="T6" fmla="*/ 2793 w 498790"/>
                <a:gd name="T7" fmla="*/ 9817 h 1032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8790" h="1032330">
                  <a:moveTo>
                    <a:pt x="80866" y="0"/>
                  </a:moveTo>
                  <a:cubicBezTo>
                    <a:pt x="22595" y="199465"/>
                    <a:pt x="-35675" y="398930"/>
                    <a:pt x="27078" y="564777"/>
                  </a:cubicBezTo>
                  <a:cubicBezTo>
                    <a:pt x="89831" y="730624"/>
                    <a:pt x="385666" y="925607"/>
                    <a:pt x="457384" y="995083"/>
                  </a:cubicBezTo>
                  <a:cubicBezTo>
                    <a:pt x="529102" y="1064559"/>
                    <a:pt x="493243" y="1023097"/>
                    <a:pt x="457384" y="981636"/>
                  </a:cubicBezTo>
                </a:path>
              </a:pathLst>
            </a:custGeom>
            <a:noFill/>
            <a:ln w="28575">
              <a:solidFill>
                <a:srgbClr val="C74E4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Connecteur droit 54"/>
            <p:cNvSpPr>
              <a:spLocks noChangeShapeType="1"/>
            </p:cNvSpPr>
            <p:nvPr/>
          </p:nvSpPr>
          <p:spPr bwMode="auto">
            <a:xfrm flipV="1">
              <a:off x="61184" y="32145"/>
              <a:ext cx="6467" cy="0"/>
            </a:xfrm>
            <a:prstGeom prst="line">
              <a:avLst/>
            </a:prstGeom>
            <a:noFill/>
            <a:ln w="28575">
              <a:solidFill>
                <a:srgbClr val="C74E4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Connecteur droit 55"/>
            <p:cNvSpPr>
              <a:spLocks noChangeShapeType="1"/>
            </p:cNvSpPr>
            <p:nvPr/>
          </p:nvSpPr>
          <p:spPr bwMode="auto">
            <a:xfrm flipH="1" flipV="1">
              <a:off x="23762" y="32145"/>
              <a:ext cx="6306" cy="0"/>
            </a:xfrm>
            <a:prstGeom prst="line">
              <a:avLst/>
            </a:prstGeom>
            <a:noFill/>
            <a:ln w="28575">
              <a:solidFill>
                <a:srgbClr val="C74E4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Ellipse 56"/>
            <p:cNvSpPr>
              <a:spLocks noChangeArrowheads="1"/>
            </p:cNvSpPr>
            <p:nvPr/>
          </p:nvSpPr>
          <p:spPr bwMode="auto">
            <a:xfrm>
              <a:off x="51480" y="45365"/>
              <a:ext cx="31722" cy="152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4E806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Organisations et réseaux d’aide à la création d’entreprises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2" name="Ellipse 57"/>
            <p:cNvSpPr>
              <a:spLocks noChangeArrowheads="1"/>
            </p:cNvSpPr>
            <p:nvPr/>
          </p:nvSpPr>
          <p:spPr bwMode="auto">
            <a:xfrm>
              <a:off x="1598" y="5811"/>
              <a:ext cx="29412" cy="1478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4E806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Employeurs </a:t>
              </a:r>
              <a:r>
                <a:rPr kumimoji="0" lang="fr-FR" sz="11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(entreprises, collectivités, associations</a:t>
              </a:r>
              <a:r>
                <a:rPr lang="fr-FR" sz="1100" i="1" dirty="0">
                  <a:solidFill>
                    <a:srgbClr val="000000"/>
                  </a:solidFill>
                  <a:cs typeface="Arial" pitchFamily="34" charset="0"/>
                </a:rPr>
                <a:t>, etc.</a:t>
              </a:r>
              <a:r>
                <a:rPr kumimoji="0" lang="fr-FR" sz="11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)</a:t>
              </a: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et autres 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" name="Ellipse 58"/>
            <p:cNvSpPr>
              <a:spLocks noChangeArrowheads="1"/>
            </p:cNvSpPr>
            <p:nvPr/>
          </p:nvSpPr>
          <p:spPr bwMode="auto">
            <a:xfrm>
              <a:off x="0" y="24944"/>
              <a:ext cx="23762" cy="1440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4E806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Personnes ressources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4" name="Ellipse 59"/>
            <p:cNvSpPr>
              <a:spLocks noChangeArrowheads="1"/>
            </p:cNvSpPr>
            <p:nvPr/>
          </p:nvSpPr>
          <p:spPr bwMode="auto">
            <a:xfrm>
              <a:off x="33838" y="0"/>
              <a:ext cx="23763" cy="1440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4E806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Fondation Territoriale Citoyenne 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5" name="Ellipse 60"/>
            <p:cNvSpPr>
              <a:spLocks noChangeArrowheads="1"/>
            </p:cNvSpPr>
            <p:nvPr/>
          </p:nvSpPr>
          <p:spPr bwMode="auto">
            <a:xfrm>
              <a:off x="11538" y="45365"/>
              <a:ext cx="32253" cy="152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4E806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Associations d’accompagnement des demandeurs d’emploi 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6" name="Ellipse 61"/>
            <p:cNvSpPr>
              <a:spLocks noChangeArrowheads="1"/>
            </p:cNvSpPr>
            <p:nvPr/>
          </p:nvSpPr>
          <p:spPr bwMode="auto">
            <a:xfrm>
              <a:off x="67651" y="24944"/>
              <a:ext cx="23763" cy="1440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4E806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Service public de l’Emploi </a:t>
              </a:r>
              <a:r>
                <a:rPr kumimoji="0" lang="fr-FR" sz="11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(PE, ML, MDE, PLIE…)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7" name="Ellipse 62"/>
            <p:cNvSpPr>
              <a:spLocks noChangeArrowheads="1"/>
            </p:cNvSpPr>
            <p:nvPr/>
          </p:nvSpPr>
          <p:spPr bwMode="auto">
            <a:xfrm>
              <a:off x="60841" y="5811"/>
              <a:ext cx="23763" cy="1440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4E806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Collectivités publiques 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8" name="ZoneTexte 3"/>
            <p:cNvSpPr txBox="1">
              <a:spLocks noChangeArrowheads="1"/>
            </p:cNvSpPr>
            <p:nvPr/>
          </p:nvSpPr>
          <p:spPr bwMode="auto">
            <a:xfrm>
              <a:off x="30066" y="27066"/>
              <a:ext cx="31115" cy="984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4E806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Chercheur d’emploi                  et                                </a:t>
              </a:r>
              <a:r>
                <a:rPr lang="fr-FR" sz="1400" b="1" dirty="0">
                  <a:solidFill>
                    <a:srgbClr val="000000"/>
                  </a:solidFill>
                  <a:cs typeface="Arial" pitchFamily="34" charset="0"/>
                </a:rPr>
                <a:t>  </a:t>
              </a:r>
              <a:r>
                <a:rPr kumimoji="0" 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 créateur d’entreprise</a:t>
              </a:r>
              <a:endPara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1169622" y="51470"/>
            <a:ext cx="6804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>
                <a:latin typeface="Bookman Old Style" panose="02050604050505020204" pitchFamily="18" charset="0"/>
              </a:rPr>
              <a:t>L’écosystème</a:t>
            </a:r>
          </a:p>
        </p:txBody>
      </p:sp>
      <p:sp>
        <p:nvSpPr>
          <p:cNvPr id="30" name="Rectangle 29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04248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6</a:t>
            </a:fld>
            <a:endParaRPr lang="fr-FR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61610" y="146125"/>
            <a:ext cx="7020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>
                <a:latin typeface="Bookman Old Style" panose="02050604050505020204" pitchFamily="18" charset="0"/>
              </a:rPr>
              <a:t>Le fonctionnement</a:t>
            </a:r>
          </a:p>
        </p:txBody>
      </p:sp>
      <p:sp>
        <p:nvSpPr>
          <p:cNvPr id="6" name="Rectangle 5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 rot="19475531">
            <a:off x="6961354" y="4451448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827584" y="141962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Pour les membres du collectif, un engagement « à la carte » ( au nom de leur structure, en leur nom propre, ou les deux)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547664" y="2539812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Souplesse et agilité , sans formalisme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672408" y="3378360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Avec l’appui d’un réseau de compétences diversifiées (ici et ailleurs grâce à GNIAC)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7544" y="98757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1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79712" y="206769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19872" y="293179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3</a:t>
            </a:r>
            <a:endParaRPr lang="fr-FR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Flèche droite à entaille 10"/>
          <p:cNvSpPr/>
          <p:nvPr/>
        </p:nvSpPr>
        <p:spPr>
          <a:xfrm>
            <a:off x="483189" y="4443958"/>
            <a:ext cx="920459" cy="360040"/>
          </a:xfrm>
          <a:prstGeom prst="notchedRightArrow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036017" y="4270035"/>
            <a:ext cx="5771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Positionnement au carrefour des champs des territoires et des structures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04248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7</a:t>
            </a:fld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spi\Desktop\prix-finance-solidai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03" y="3249876"/>
            <a:ext cx="1336259" cy="89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C:\Users\Despi\Desktop\interview-1018333_960_72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95686"/>
            <a:ext cx="1130060" cy="8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C:\Users\Despi\Desktop\Training-Improv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536" y="1900971"/>
            <a:ext cx="1326927" cy="88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46" descr="icon-786978_960_72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291830"/>
            <a:ext cx="925512" cy="76835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79512" y="133832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1. </a:t>
            </a:r>
            <a:r>
              <a:rPr lang="fr-FR" b="1" dirty="0"/>
              <a:t>Rapprochement de l’offre et de la demande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635896" y="148233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2. </a:t>
            </a:r>
            <a:r>
              <a:rPr lang="fr-FR" b="1" dirty="0"/>
              <a:t>Alternance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868144" y="133832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3. </a:t>
            </a:r>
            <a:r>
              <a:rPr lang="fr-FR" b="1" dirty="0"/>
              <a:t>Création d’activité et nouvelles formes d’emploi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6284" y="292249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4. </a:t>
            </a:r>
            <a:r>
              <a:rPr lang="fr-FR" b="1" dirty="0"/>
              <a:t>Hub, plateforme numérique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79433" y="292249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5. </a:t>
            </a:r>
            <a:r>
              <a:rPr lang="fr-FR" b="1" dirty="0"/>
              <a:t>Fondation Territoriale Citoyenne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43808" y="386789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6. </a:t>
            </a:r>
            <a:r>
              <a:rPr lang="fr-FR" b="1" dirty="0"/>
              <a:t>Analyse et enseignements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95636" y="74117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>
                <a:latin typeface="Bookman Old Style" panose="02050604050505020204" pitchFamily="18" charset="0"/>
              </a:rPr>
              <a:t>Les chantiers</a:t>
            </a:r>
          </a:p>
        </p:txBody>
      </p:sp>
      <p:sp>
        <p:nvSpPr>
          <p:cNvPr id="11" name="Rectangle 10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7" name="Picture 9" descr="http://ufr3.univ-montp3.fr/IMG/jpg/enseignement_logo_cle06cc5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9932" y="4227934"/>
            <a:ext cx="864096" cy="864097"/>
          </a:xfrm>
          <a:prstGeom prst="rect">
            <a:avLst/>
          </a:prstGeom>
          <a:noFill/>
        </p:spPr>
      </p:pic>
      <p:pic>
        <p:nvPicPr>
          <p:cNvPr id="1026" name="Picture 2" descr="C:\Users\Despi\Desktop\infograph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17" y="1883235"/>
            <a:ext cx="1775181" cy="1072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04248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8</a:t>
            </a:fld>
            <a:endParaRPr lang="fr-FR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33950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rot="19475531">
            <a:off x="-581583" y="257124"/>
            <a:ext cx="2641862" cy="370656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9475531">
            <a:off x="6961354" y="4474962"/>
            <a:ext cx="2677157" cy="406684"/>
          </a:xfrm>
          <a:prstGeom prst="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83668" y="2709376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i="1" dirty="0">
                <a:latin typeface="Bookman Old Style" panose="02050604050505020204" pitchFamily="18" charset="0"/>
              </a:rPr>
              <a:t>Les premiers Enseignements </a:t>
            </a:r>
          </a:p>
        </p:txBody>
      </p:sp>
      <p:pic>
        <p:nvPicPr>
          <p:cNvPr id="1026" name="Picture 2" descr="C:\Users\Despi\Desktop\Documents GNIAC\Image\Logo PCP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2380"/>
            <a:ext cx="1152128" cy="13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spi\Desktop\Documents GNIAC\Image\Logo GNIAC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79" y="619217"/>
            <a:ext cx="1724113" cy="11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059832" y="1029015"/>
            <a:ext cx="339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ookman Old Style" panose="02050604050505020204" pitchFamily="18" charset="0"/>
              </a:rPr>
              <a:t>Une démarche portée par 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04248" y="4778903"/>
            <a:ext cx="2133600" cy="273844"/>
          </a:xfrm>
        </p:spPr>
        <p:txBody>
          <a:bodyPr/>
          <a:lstStyle/>
          <a:p>
            <a:fld id="{05755332-3C5C-4754-B786-2348FB98DDA2}" type="slidenum">
              <a:rPr lang="fr-FR" sz="2800" b="1" smtClean="0"/>
              <a:pPr/>
              <a:t>9</a:t>
            </a:fld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9549675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727</TotalTime>
  <Words>960</Words>
  <Application>Microsoft Office PowerPoint</Application>
  <PresentationFormat>Affichage à l'écran (16:9)</PresentationFormat>
  <Paragraphs>220</Paragraphs>
  <Slides>26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Bookman Old Style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Despi</dc:creator>
  <cp:lastModifiedBy>Denis SABARDINE</cp:lastModifiedBy>
  <cp:revision>71</cp:revision>
  <dcterms:created xsi:type="dcterms:W3CDTF">2016-09-20T12:50:55Z</dcterms:created>
  <dcterms:modified xsi:type="dcterms:W3CDTF">2016-09-27T17:03:26Z</dcterms:modified>
</cp:coreProperties>
</file>