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8" r:id="rId3"/>
    <p:sldId id="256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D451-C3F5-4D18-BADC-ACC4083E4524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A0C2A-9B59-4A0F-ADC5-F4AE40CAC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07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68EB1-F203-45E9-BD4A-C47F931FB327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6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60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68EB1-F203-45E9-BD4A-C47F931FB327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fr-FR" sz="1000" i="1" noProof="0" dirty="0"/>
          </a:p>
        </p:txBody>
      </p:sp>
    </p:spTree>
    <p:extLst>
      <p:ext uri="{BB962C8B-B14F-4D97-AF65-F5344CB8AC3E}">
        <p14:creationId xmlns:p14="http://schemas.microsoft.com/office/powerpoint/2010/main" val="126660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E51-1C81-43F4-B172-07187B9FE079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364-4820-4357-8B6D-226B159D8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55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E51-1C81-43F4-B172-07187B9FE079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364-4820-4357-8B6D-226B159D8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2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E51-1C81-43F4-B172-07187B9FE079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364-4820-4357-8B6D-226B159D8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0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00EAF127-C800-0942-8A03-8E4A4F97A742}"/>
              </a:ext>
            </a:extLst>
          </p:cNvPr>
          <p:cNvCxnSpPr/>
          <p:nvPr userDrawn="1"/>
        </p:nvCxnSpPr>
        <p:spPr>
          <a:xfrm>
            <a:off x="2373549" y="2136231"/>
            <a:ext cx="0" cy="8073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2A4251B-3F64-F244-8DEE-210E3C71A33A}"/>
              </a:ext>
            </a:extLst>
          </p:cNvPr>
          <p:cNvSpPr txBox="1"/>
          <p:nvPr userDrawn="1"/>
        </p:nvSpPr>
        <p:spPr>
          <a:xfrm>
            <a:off x="947226" y="2033150"/>
            <a:ext cx="1361270" cy="95410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94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Generali</a:t>
            </a:r>
          </a:p>
          <a:p>
            <a:pPr algn="r" defTabSz="457094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93EA83D-1F0D-6044-B5B0-044649333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697" t="31819" r="-10511" b="-1"/>
          <a:stretch/>
        </p:blipFill>
        <p:spPr>
          <a:xfrm>
            <a:off x="5220418" y="0"/>
            <a:ext cx="4112721" cy="51435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7BAD09-244E-3442-9287-54CE8748DAA3}"/>
              </a:ext>
            </a:extLst>
          </p:cNvPr>
          <p:cNvSpPr txBox="1"/>
          <p:nvPr userDrawn="1"/>
        </p:nvSpPr>
        <p:spPr>
          <a:xfrm>
            <a:off x="2451064" y="2114316"/>
            <a:ext cx="3910430" cy="206401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457094" fontAlgn="base">
              <a:lnSpc>
                <a:spcPts val="306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srgbClr val="FFFFFF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Séminaires managers Generali France </a:t>
            </a:r>
          </a:p>
          <a:p>
            <a:pPr defTabSz="457094" fontAlgn="base">
              <a:lnSpc>
                <a:spcPts val="306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2000" dirty="0">
              <a:solidFill>
                <a:srgbClr val="FFFFFF"/>
              </a:solidFill>
              <a:latin typeface="Arial Narrow" panose="020B0604020202020204" pitchFamily="34" charset="0"/>
              <a:ea typeface="+mj-ea"/>
              <a:cs typeface="Arial Narrow" panose="020B0604020202020204" pitchFamily="34" charset="0"/>
            </a:endParaRPr>
          </a:p>
          <a:p>
            <a:pPr defTabSz="457094" fontAlgn="base">
              <a:lnSpc>
                <a:spcPts val="306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2000" dirty="0">
              <a:solidFill>
                <a:srgbClr val="FFFFFF"/>
              </a:solidFill>
              <a:latin typeface="Arial Narrow" panose="020B0604020202020204" pitchFamily="34" charset="0"/>
              <a:ea typeface="+mj-ea"/>
              <a:cs typeface="Arial Narrow" panose="020B0604020202020204" pitchFamily="34" charset="0"/>
            </a:endParaRPr>
          </a:p>
          <a:p>
            <a:pPr defTabSz="457094" fontAlgn="base">
              <a:lnSpc>
                <a:spcPts val="306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2000" dirty="0">
              <a:solidFill>
                <a:srgbClr val="FFFFFF"/>
              </a:solidFill>
              <a:latin typeface="Arial Narrow" panose="020B0604020202020204" pitchFamily="34" charset="0"/>
              <a:ea typeface="+mj-ea"/>
              <a:cs typeface="Arial Narrow" panose="020B0604020202020204" pitchFamily="34" charset="0"/>
            </a:endParaRPr>
          </a:p>
          <a:p>
            <a:pPr defTabSz="457094" fontAlgn="base">
              <a:lnSpc>
                <a:spcPts val="306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srgbClr val="FFFFFF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13 décembre 2018</a:t>
            </a:r>
            <a:endParaRPr lang="fr-FR" sz="2400" dirty="0">
              <a:solidFill>
                <a:srgbClr val="6F707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5" name="Immagine 4" descr="Immagine che contiene testo&#10;&#10;&#10;&#10;Descrizione generata automaticamente">
            <a:extLst>
              <a:ext uri="{FF2B5EF4-FFF2-40B4-BE49-F238E27FC236}">
                <a16:creationId xmlns:a16="http://schemas.microsoft.com/office/drawing/2014/main" id="{CC4C860F-DC5A-804E-9DFA-18359B407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5458" y="348795"/>
            <a:ext cx="1093038" cy="9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0F62C3-8CF5-8046-BF46-67A9DB46D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707121"/>
            <a:ext cx="7247863" cy="294302"/>
          </a:xfrm>
          <a:solidFill>
            <a:schemeClr val="accent1"/>
          </a:solidFill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FB06A1-9AAA-2743-BECF-2171474F1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0185C3-B003-E24B-9F2A-DE3AF350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D4E6DD-AEA5-5D40-B913-CF88083D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1976-D648-6045-AEC8-F94E0326D62B}" type="slidenum">
              <a:rPr lang="it-IT" smtClean="0"/>
              <a:pPr/>
              <a:t>‹N°›</a:t>
            </a:fld>
            <a:r>
              <a:rPr lang="it-IT" dirty="0"/>
              <a:t>.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CB4287EC-57ED-5441-BFAC-94BC2AFDAFC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" y="996319"/>
            <a:ext cx="7247863" cy="294302"/>
          </a:xfrm>
          <a:solidFill>
            <a:schemeClr val="accent3"/>
          </a:solidFill>
        </p:spPr>
        <p:txBody>
          <a:bodyPr vert="horz" wrap="none" lIns="71987" tIns="35991" rIns="71987" bIns="35991" rtlCol="0" anchor="ctr">
            <a:spAutoFit/>
          </a:bodyPr>
          <a:lstStyle>
            <a:lvl1pPr marL="357107" indent="0">
              <a:tabLst/>
              <a:defRPr lang="it-IT" sz="1600" dirty="0">
                <a:solidFill>
                  <a:schemeClr val="bg1"/>
                </a:solidFill>
                <a:ea typeface="+mj-ea"/>
              </a:defRPr>
            </a:lvl1pPr>
          </a:lstStyle>
          <a:p>
            <a:pPr marL="357107" lvl="0" fontAlgn="auto">
              <a:spcBef>
                <a:spcPct val="0"/>
              </a:spcBef>
              <a:spcAft>
                <a:spcPts val="0"/>
              </a:spcAft>
              <a:tabLst/>
            </a:pPr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2054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0F62C3-8CF5-8046-BF46-67A9DB46D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707121"/>
            <a:ext cx="7247863" cy="294302"/>
          </a:xfrm>
          <a:solidFill>
            <a:schemeClr val="accent1"/>
          </a:solidFill>
        </p:spPr>
        <p:txBody>
          <a:bodyPr vert="horz" wrap="none" lIns="71987" tIns="35991" rIns="71987" bIns="35991" rtlCol="0" anchor="ctr">
            <a:spAutoFit/>
          </a:bodyPr>
          <a:lstStyle>
            <a:lvl1pPr>
              <a:defRPr lang="it-IT" dirty="0"/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FB06A1-9AAA-2743-BECF-2171474F1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0185C3-B003-E24B-9F2A-DE3AF350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D4E6DD-AEA5-5D40-B913-CF88083D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1976-D648-6045-AEC8-F94E0326D62B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CB4287EC-57ED-5441-BFAC-94BC2AFDAFC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" y="996319"/>
            <a:ext cx="7247863" cy="294302"/>
          </a:xfrm>
          <a:solidFill>
            <a:srgbClr val="D55037"/>
          </a:solidFill>
        </p:spPr>
        <p:txBody>
          <a:bodyPr vert="horz" wrap="none" lIns="71987" tIns="35991" rIns="71987" bIns="35991" rtlCol="0" anchor="ctr">
            <a:spAutoFit/>
          </a:bodyPr>
          <a:lstStyle>
            <a:lvl1pPr marL="357107" indent="0">
              <a:tabLst/>
              <a:defRPr lang="it-IT" sz="1600" dirty="0">
                <a:solidFill>
                  <a:schemeClr val="bg1"/>
                </a:solidFill>
                <a:ea typeface="+mj-ea"/>
              </a:defRPr>
            </a:lvl1pPr>
          </a:lstStyle>
          <a:p>
            <a:pPr marL="357107" lvl="0" fontAlgn="auto">
              <a:spcBef>
                <a:spcPct val="0"/>
              </a:spcBef>
              <a:spcAft>
                <a:spcPts val="0"/>
              </a:spcAft>
              <a:tabLst/>
            </a:pPr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75113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olo e contenuto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0F62C3-8CF5-8046-BF46-67A9DB46D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707121"/>
            <a:ext cx="7247863" cy="294302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FB06A1-9AAA-2743-BECF-2171474F1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0185C3-B003-E24B-9F2A-DE3AF350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D4E6DD-AEA5-5D40-B913-CF88083D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571976-D648-6045-AEC8-F94E0326D62B}" type="slidenum">
              <a:rPr lang="it-IT" smtClean="0">
                <a:solidFill>
                  <a:srgbClr val="FFFFFF"/>
                </a:solidFill>
              </a:rPr>
              <a:pPr/>
              <a:t>‹N°›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CB4287EC-57ED-5441-BFAC-94BC2AFDAFC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" y="996319"/>
            <a:ext cx="7247863" cy="294302"/>
          </a:xfrm>
          <a:solidFill>
            <a:srgbClr val="D55037"/>
          </a:solidFill>
        </p:spPr>
        <p:txBody>
          <a:bodyPr vert="horz" wrap="none" lIns="71987" tIns="35991" rIns="71987" bIns="35991" rtlCol="0" anchor="ctr">
            <a:spAutoFit/>
          </a:bodyPr>
          <a:lstStyle>
            <a:lvl1pPr marL="357107" indent="0">
              <a:tabLst/>
              <a:defRPr lang="it-IT" sz="1600" dirty="0">
                <a:solidFill>
                  <a:schemeClr val="bg1"/>
                </a:solidFill>
                <a:ea typeface="+mj-ea"/>
              </a:defRPr>
            </a:lvl1pPr>
          </a:lstStyle>
          <a:p>
            <a:pPr marL="357107" lvl="0" fontAlgn="auto">
              <a:spcBef>
                <a:spcPct val="0"/>
              </a:spcBef>
              <a:spcAft>
                <a:spcPts val="0"/>
              </a:spcAft>
              <a:tabLst/>
            </a:pPr>
            <a:r>
              <a:rPr lang="it-IT" dirty="0"/>
              <a:t>FARE CLIC PER MODIFICARE LO STILE DEL TITOLO DELLO SCHEMA</a:t>
            </a:r>
          </a:p>
        </p:txBody>
      </p:sp>
      <p:pic>
        <p:nvPicPr>
          <p:cNvPr id="11" name="Immagine 10" descr="Immagine che contiene testo&#10;&#10;&#10;&#10;Descrizione generata automaticamente">
            <a:extLst>
              <a:ext uri="{FF2B5EF4-FFF2-40B4-BE49-F238E27FC236}">
                <a16:creationId xmlns:a16="http://schemas.microsoft.com/office/drawing/2014/main" id="{B7422A64-737A-0E49-B30D-20D63397F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5304" y="4314826"/>
            <a:ext cx="685799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2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musica&#10;&#10;&#10;&#10;Descrizione generata automaticamente">
            <a:extLst>
              <a:ext uri="{FF2B5EF4-FFF2-40B4-BE49-F238E27FC236}">
                <a16:creationId xmlns:a16="http://schemas.microsoft.com/office/drawing/2014/main" id="{75ADB85B-EC80-324A-8EEA-B19FFB8B9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0714"/>
          <a:stretch/>
        </p:blipFill>
        <p:spPr>
          <a:xfrm>
            <a:off x="4957231" y="-42241"/>
            <a:ext cx="4369978" cy="518574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AA045B8-309B-9549-A87B-2A3119A5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1812"/>
            <a:ext cx="7800066" cy="405102"/>
          </a:xfrm>
          <a:solidFill>
            <a:schemeClr val="accent1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0C7DA4-C9D9-E546-95B5-D2BA8B6DD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36915"/>
            <a:ext cx="4416594" cy="341632"/>
          </a:xfrm>
          <a:solidFill>
            <a:schemeClr val="accent2"/>
          </a:solidFill>
        </p:spPr>
        <p:txBody>
          <a:bodyPr wrap="none">
            <a:spAutoFit/>
          </a:bodyPr>
          <a:lstStyle>
            <a:lvl1pPr marL="317428" indent="0">
              <a:buNone/>
              <a:tabLst/>
              <a:defRPr sz="1800">
                <a:solidFill>
                  <a:schemeClr val="bg1"/>
                </a:solidFill>
              </a:defRPr>
            </a:lvl1pPr>
            <a:lvl2pPr marL="4570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6F8F9F-B19B-7F44-9425-03DF8D0F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FCC000-7172-7243-B5A5-6AD1D642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1976-D648-6045-AEC8-F94E0326D62B}" type="slidenum">
              <a:rPr lang="it-IT" smtClean="0"/>
              <a:pPr/>
              <a:t>‹N°›</a:t>
            </a:fld>
            <a:endParaRPr lang="it-IT"/>
          </a:p>
        </p:txBody>
      </p:sp>
      <p:pic>
        <p:nvPicPr>
          <p:cNvPr id="7" name="Picture 6" descr="logo generali-01.png">
            <a:extLst>
              <a:ext uri="{FF2B5EF4-FFF2-40B4-BE49-F238E27FC236}">
                <a16:creationId xmlns:a16="http://schemas.microsoft.com/office/drawing/2014/main" id="{CB54541C-C4B0-5B42-8FE3-80CAFF53A6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25" y="-2074885"/>
            <a:ext cx="794162" cy="643422"/>
          </a:xfrm>
          <a:prstGeom prst="rect">
            <a:avLst/>
          </a:prstGeom>
        </p:spPr>
      </p:pic>
      <p:pic>
        <p:nvPicPr>
          <p:cNvPr id="10" name="Immagine 11">
            <a:extLst>
              <a:ext uri="{FF2B5EF4-FFF2-40B4-BE49-F238E27FC236}">
                <a16:creationId xmlns:a16="http://schemas.microsoft.com/office/drawing/2014/main" id="{D521B801-FF9B-7642-BF47-EE5C9B68F1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7243" y="4176952"/>
            <a:ext cx="809362" cy="6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4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0A5A3-AE4E-3F45-A0BC-8DFC545C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07122"/>
            <a:ext cx="5361256" cy="294300"/>
          </a:xfrm>
          <a:solidFill>
            <a:schemeClr val="accent1"/>
          </a:solidFill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1F5351-31FE-B346-995B-8DF31105D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109" y="1370013"/>
            <a:ext cx="3867150" cy="3262312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F4C65B-466E-2448-9068-6BC706AF4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9659" y="1370013"/>
            <a:ext cx="3867150" cy="3262312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10E678-C7B3-5F42-939C-C0A34625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69F6AC-BE87-3840-9172-A5EEBD70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1976-D648-6045-AEC8-F94E0326D62B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F52CCA4-4364-944F-A118-4CDAA0CC9BE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" y="996319"/>
            <a:ext cx="7247863" cy="294302"/>
          </a:xfrm>
          <a:solidFill>
            <a:schemeClr val="accent2"/>
          </a:solidFill>
        </p:spPr>
        <p:txBody>
          <a:bodyPr vert="horz" wrap="none" lIns="71987" tIns="35991" rIns="71987" bIns="35991" rtlCol="0" anchor="ctr">
            <a:spAutoFit/>
          </a:bodyPr>
          <a:lstStyle>
            <a:lvl1pPr marL="357107" indent="0">
              <a:tabLst/>
              <a:defRPr lang="it-IT" sz="1600" dirty="0">
                <a:solidFill>
                  <a:schemeClr val="bg1"/>
                </a:solidFill>
                <a:ea typeface="+mj-ea"/>
              </a:defRPr>
            </a:lvl1pPr>
          </a:lstStyle>
          <a:p>
            <a:pPr marL="357107" lvl="0" fontAlgn="auto">
              <a:spcBef>
                <a:spcPct val="0"/>
              </a:spcBef>
              <a:spcAft>
                <a:spcPts val="0"/>
              </a:spcAft>
              <a:tabLst/>
            </a:pPr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4555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198D6E-4BE5-D24D-B031-B0EBE172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07122"/>
            <a:ext cx="5361256" cy="294300"/>
          </a:xfrm>
          <a:solidFill>
            <a:schemeClr val="accent1"/>
          </a:solidFill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D7B83E-9D54-534B-BE32-6589A280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99DB15-C30C-5140-90D4-8D3F7F47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1976-D648-6045-AEC8-F94E0326D62B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BC838B36-84B2-1A4B-8727-D93E03D93B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" y="996319"/>
            <a:ext cx="7247863" cy="294302"/>
          </a:xfrm>
          <a:solidFill>
            <a:schemeClr val="accent2"/>
          </a:solidFill>
        </p:spPr>
        <p:txBody>
          <a:bodyPr vert="horz" wrap="none" lIns="71987" tIns="35991" rIns="71987" bIns="35991" rtlCol="0" anchor="ctr">
            <a:spAutoFit/>
          </a:bodyPr>
          <a:lstStyle>
            <a:lvl1pPr marL="357107" indent="0">
              <a:tabLst/>
              <a:defRPr lang="it-IT" sz="1600" dirty="0">
                <a:solidFill>
                  <a:schemeClr val="bg1"/>
                </a:solidFill>
                <a:ea typeface="+mj-ea"/>
              </a:defRPr>
            </a:lvl1pPr>
          </a:lstStyle>
          <a:p>
            <a:pPr marL="357107" lvl="0" fontAlgn="auto">
              <a:spcBef>
                <a:spcPct val="0"/>
              </a:spcBef>
              <a:spcAft>
                <a:spcPts val="0"/>
              </a:spcAft>
              <a:tabLst/>
            </a:pPr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1115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1E2C1E05-9993-A545-8D62-4B1303558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2302" y="4381613"/>
            <a:ext cx="660437" cy="53306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2BBFDEA-A27D-4D46-BEA6-A9F7F705DA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9477" y="668845"/>
            <a:ext cx="2046408" cy="44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8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E51-1C81-43F4-B172-07187B9FE079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364-4820-4357-8B6D-226B159D8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58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323D14-E88D-1040-9D7E-F148B0EA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1023688"/>
            <a:ext cx="10293614" cy="5193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844B8-7FC5-AE40-A7E5-805800E4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9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080964-371C-7741-8390-8935EE0E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094" indent="0">
              <a:buNone/>
              <a:defRPr sz="1400"/>
            </a:lvl2pPr>
            <a:lvl3pPr marL="914198" indent="0">
              <a:buNone/>
              <a:defRPr sz="1200"/>
            </a:lvl3pPr>
            <a:lvl4pPr marL="1371294" indent="0">
              <a:buNone/>
              <a:defRPr sz="1000"/>
            </a:lvl4pPr>
            <a:lvl5pPr marL="1828394" indent="0">
              <a:buNone/>
              <a:defRPr sz="1000"/>
            </a:lvl5pPr>
            <a:lvl6pPr marL="2285487" indent="0">
              <a:buNone/>
              <a:defRPr sz="1000"/>
            </a:lvl6pPr>
            <a:lvl7pPr marL="2742581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9CA54C-DD33-0342-924A-B648C77F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72"/>
            <a:ext cx="2057400" cy="274637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6F7071"/>
              </a:solidFill>
              <a:latin typeface="Arial Regular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DEE9A7-0B21-1643-BF28-7324F586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54999E-98EE-ED48-A086-8D10A640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1976-D648-6045-AEC8-F94E0326D62B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958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1A733-72AC-2A4F-B478-4C779619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1023688"/>
            <a:ext cx="10293614" cy="5193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0156A11-3664-914C-9E8F-31380D15E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9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215A61-A2B7-2B44-81D1-C9B70D33B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094" indent="0">
              <a:buNone/>
              <a:defRPr sz="1400"/>
            </a:lvl2pPr>
            <a:lvl3pPr marL="914198" indent="0">
              <a:buNone/>
              <a:defRPr sz="1200"/>
            </a:lvl3pPr>
            <a:lvl4pPr marL="1371294" indent="0">
              <a:buNone/>
              <a:defRPr sz="1000"/>
            </a:lvl4pPr>
            <a:lvl5pPr marL="1828394" indent="0">
              <a:buNone/>
              <a:defRPr sz="1000"/>
            </a:lvl5pPr>
            <a:lvl6pPr marL="2285487" indent="0">
              <a:buNone/>
              <a:defRPr sz="1000"/>
            </a:lvl6pPr>
            <a:lvl7pPr marL="2742581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7E425A-8898-6B44-8174-AC3B2DF6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72"/>
            <a:ext cx="2057400" cy="274637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6F7071"/>
              </a:solidFill>
              <a:latin typeface="Arial Regular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9025C6-D007-6A46-BD93-5024476A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66C6CC-C47D-A04D-8E71-5E5E52B7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1976-D648-6045-AEC8-F94E0326D62B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860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AB0ED-FDBF-7745-A4BB-DC983B7D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07122"/>
            <a:ext cx="5361256" cy="2943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E51748-E86A-2E42-91BA-DF048DEC5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77406D-F65B-D345-921C-3CDF95D6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72"/>
            <a:ext cx="2057400" cy="274637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6F7071"/>
              </a:solidFill>
              <a:latin typeface="Arial Regular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E149F0-023F-EF43-96EC-C60F9859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1BB326-22A5-0C4B-B96E-00491E90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1976-D648-6045-AEC8-F94E0326D62B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18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E51-1C81-43F4-B172-07187B9FE079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364-4820-4357-8B6D-226B159D8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63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E51-1C81-43F4-B172-07187B9FE079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364-4820-4357-8B6D-226B159D8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2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E51-1C81-43F4-B172-07187B9FE079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364-4820-4357-8B6D-226B159D8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5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E51-1C81-43F4-B172-07187B9FE079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364-4820-4357-8B6D-226B159D8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26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E51-1C81-43F4-B172-07187B9FE079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364-4820-4357-8B6D-226B159D8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1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E51-1C81-43F4-B172-07187B9FE079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364-4820-4357-8B6D-226B159D8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2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E51-1C81-43F4-B172-07187B9FE079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364-4820-4357-8B6D-226B159D8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88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BE51-1C81-43F4-B172-07187B9FE079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5364-4820-4357-8B6D-226B159D8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1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E308F2D-4744-6C46-9E5A-6E0248D2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707121"/>
            <a:ext cx="7247863" cy="29430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71987" tIns="35991" rIns="71987" bIns="35991" rtlCol="0" anchor="ctr">
            <a:sp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D9496F-C236-9548-AFFB-CFF1A86D5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244" y="1553177"/>
            <a:ext cx="7438724" cy="266858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A6580C-AD6D-8D4B-9636-E67378C65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43" y="101609"/>
            <a:ext cx="3086100" cy="274637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>
                <a:solidFill>
                  <a:srgbClr val="C00000"/>
                </a:solidFill>
              </a:defRPr>
            </a:lvl1pPr>
          </a:lstStyle>
          <a:p>
            <a:pPr defTabSz="457094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Arial Regular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3CF42-80DD-4A4F-ABE6-538A89863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7245" y="420900"/>
            <a:ext cx="1507035" cy="274637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600" b="1">
                <a:solidFill>
                  <a:srgbClr val="8D1D32"/>
                </a:solidFill>
              </a:defRPr>
            </a:lvl1pPr>
          </a:lstStyle>
          <a:p>
            <a:pPr defTabSz="457094" fontAlgn="base">
              <a:spcBef>
                <a:spcPct val="0"/>
              </a:spcBef>
              <a:spcAft>
                <a:spcPct val="0"/>
              </a:spcAft>
            </a:pPr>
            <a:fld id="{64571976-D648-6045-AEC8-F94E0326D62B}" type="slidenum">
              <a:rPr lang="it-IT" smtClean="0">
                <a:latin typeface="Arial Regular"/>
              </a:rPr>
              <a:pPr defTabSz="457094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r>
              <a:rPr lang="it-IT" dirty="0">
                <a:latin typeface="Arial Regular"/>
              </a:rPr>
              <a:t>.</a:t>
            </a:r>
          </a:p>
        </p:txBody>
      </p:sp>
      <p:pic>
        <p:nvPicPr>
          <p:cNvPr id="8" name="Immagine 11">
            <a:extLst>
              <a:ext uri="{FF2B5EF4-FFF2-40B4-BE49-F238E27FC236}">
                <a16:creationId xmlns:a16="http://schemas.microsoft.com/office/drawing/2014/main" id="{C23581AC-762B-A043-A0C0-7D673C80664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67334" y="4381502"/>
            <a:ext cx="533707" cy="434523"/>
          </a:xfrm>
          <a:prstGeom prst="rect">
            <a:avLst/>
          </a:prstGeom>
        </p:spPr>
      </p:pic>
      <p:sp>
        <p:nvSpPr>
          <p:cNvPr id="4" name="fl"/>
          <p:cNvSpPr txBox="1"/>
          <p:nvPr userDrawn="1"/>
        </p:nvSpPr>
        <p:spPr>
          <a:xfrm>
            <a:off x="0" y="4831080"/>
            <a:ext cx="9144000" cy="219288"/>
          </a:xfrm>
          <a:prstGeom prst="rect">
            <a:avLst/>
          </a:prstGeom>
          <a:noFill/>
        </p:spPr>
        <p:txBody>
          <a:bodyPr vert="horz" lIns="91422" tIns="45711" rIns="91422" bIns="45711" rtlCol="0">
            <a:spAutoFit/>
          </a:bodyPr>
          <a:lstStyle/>
          <a:p>
            <a:pPr defTabSz="457094"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9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357107" indent="0" algn="l" defTabSz="914198" rtl="0" eaLnBrk="1" latinLnBrk="0" hangingPunct="1">
        <a:lnSpc>
          <a:spcPct val="90000"/>
        </a:lnSpc>
        <a:spcBef>
          <a:spcPct val="0"/>
        </a:spcBef>
        <a:buNone/>
        <a:tabLst/>
        <a:defRPr sz="1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98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647" indent="-228546" algn="l" defTabSz="9141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4" indent="-228546" algn="l" defTabSz="9141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6" algn="l" defTabSz="9141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6" algn="l" defTabSz="9141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9141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Connecteur droit 64"/>
          <p:cNvCxnSpPr/>
          <p:nvPr/>
        </p:nvCxnSpPr>
        <p:spPr>
          <a:xfrm>
            <a:off x="3397751" y="1825056"/>
            <a:ext cx="621479" cy="623034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5175908" y="2241796"/>
            <a:ext cx="707088" cy="342729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5334000" y="1797983"/>
            <a:ext cx="2362200" cy="1199546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4689603" y="1372992"/>
            <a:ext cx="2" cy="904129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3290926" y="2636912"/>
            <a:ext cx="633002" cy="201627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olo 7">
            <a:extLst>
              <a:ext uri="{FF2B5EF4-FFF2-40B4-BE49-F238E27FC236}">
                <a16:creationId xmlns:a16="http://schemas.microsoft.com/office/drawing/2014/main" id="{8918E69F-DA8E-ED47-93EC-578D3166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131"/>
            <a:ext cx="2438957" cy="294284"/>
          </a:xfrm>
        </p:spPr>
        <p:txBody>
          <a:bodyPr/>
          <a:lstStyle/>
          <a:p>
            <a:r>
              <a:rPr lang="en-US" dirty="0">
                <a:cs typeface="Arial"/>
              </a:rPr>
              <a:t>GENERALI FRANCE</a:t>
            </a:r>
            <a:endParaRPr lang="en-US" dirty="0"/>
          </a:p>
        </p:txBody>
      </p:sp>
      <p:sp>
        <p:nvSpPr>
          <p:cNvPr id="50" name="Sottotitolo 9">
            <a:extLst>
              <a:ext uri="{FF2B5EF4-FFF2-40B4-BE49-F238E27FC236}">
                <a16:creationId xmlns:a16="http://schemas.microsoft.com/office/drawing/2014/main" id="{F2D169D3-9EAC-FA40-9893-9D6C26B51CB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" y="615328"/>
            <a:ext cx="3697571" cy="294284"/>
          </a:xfrm>
        </p:spPr>
        <p:txBody>
          <a:bodyPr/>
          <a:lstStyle/>
          <a:p>
            <a:r>
              <a:rPr lang="en-US" dirty="0">
                <a:cs typeface="Arial"/>
              </a:rPr>
              <a:t>THSN : UN MOUVEMENT VIVANT</a:t>
            </a:r>
            <a:endParaRPr lang="en-US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4716016" y="4037077"/>
            <a:ext cx="0" cy="1039971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43" idx="1"/>
          </p:cNvCxnSpPr>
          <p:nvPr/>
        </p:nvCxnSpPr>
        <p:spPr>
          <a:xfrm flipV="1">
            <a:off x="5430165" y="2918414"/>
            <a:ext cx="1899461" cy="386178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430165" y="3683844"/>
            <a:ext cx="1899461" cy="331853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450978" y="3917734"/>
            <a:ext cx="1497286" cy="668063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3708577" y="4113975"/>
            <a:ext cx="286690" cy="146148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2068407" y="3975596"/>
            <a:ext cx="1855521" cy="569055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547666" y="3429000"/>
            <a:ext cx="2376262" cy="332046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709773" y="2584525"/>
            <a:ext cx="2214155" cy="551611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88" y="4237203"/>
            <a:ext cx="1268384" cy="84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 descr="U:\20. THSN\Communication\Photos vidéos logos\Photos\Ideation Lab 18 - 19 nov 2017\20171118_151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1" y="1091300"/>
            <a:ext cx="1247695" cy="16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U:\20. THSN\Communication\Photos vidéos logos\Photos\Ideation Lab 18 - 19 nov 2017\20170917_123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810" y="4232090"/>
            <a:ext cx="1083470" cy="8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U:\20. THSN\Inaugurations Maisons THSN\Inauguration Brest 07 07 2018\Photos\20180707_MDP Brest_55A27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5" y="4015697"/>
            <a:ext cx="1543632" cy="10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U:\20. THSN\Inaugurations Maisons THSN\Inauguration Brest 07 07 2018\Photos\20180707_MDP Brest_55A3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20" y="4048288"/>
            <a:ext cx="1612528" cy="107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U:\20. THSN\Inaugurations Maisons THSN\Inauguration Mulhouse Appr Auteuil 26 09 2018\Photos\Mulhouse_Basse_Def\_FB_81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96" y="2454921"/>
            <a:ext cx="1065268" cy="15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U:\20. THSN\Inaugurations Maisons THSN\Inauguration Mulhouse Appr Auteuil 26 09 2018\Photos\Mulhouse_Basse_Def\_T1A95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99" y="286660"/>
            <a:ext cx="1629497" cy="108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U:\20. THSN\Inaugurations Maisons THSN\Inauguration Mulhouse Appr Auteuil 26 09 2018\Photos\Mulhouse_Basse_Def\_T1A982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626" y="2373460"/>
            <a:ext cx="1634862" cy="108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35" y="3569373"/>
            <a:ext cx="1218669" cy="81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90" y="980728"/>
            <a:ext cx="1673932" cy="111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87" y="1438288"/>
            <a:ext cx="1450439" cy="9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60" y="3257906"/>
            <a:ext cx="1187474" cy="79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5" y="2838539"/>
            <a:ext cx="1611574" cy="107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04" y="2241796"/>
            <a:ext cx="1399620" cy="93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621" y="2457067"/>
            <a:ext cx="957965" cy="143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Connecteur droit 68"/>
          <p:cNvCxnSpPr/>
          <p:nvPr/>
        </p:nvCxnSpPr>
        <p:spPr>
          <a:xfrm>
            <a:off x="5175908" y="4559490"/>
            <a:ext cx="550140" cy="569090"/>
          </a:xfrm>
          <a:prstGeom prst="line">
            <a:avLst/>
          </a:prstGeom>
          <a:ln>
            <a:solidFill>
              <a:srgbClr val="BE24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" descr="U:\20. THSN\Communication\Photos vidéos logos\MATERIAL Egnyte\THSN Brand, Logo &amp; Templates\THSN Logos\Corporate logo (THSN &amp; Generali)\G_THSN_logos_41116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313969"/>
            <a:ext cx="1257300" cy="49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25" y="183648"/>
            <a:ext cx="2395535" cy="159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32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4864637" y="1769619"/>
            <a:ext cx="0" cy="23832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081825" y="1241240"/>
            <a:ext cx="2420831" cy="338542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457094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C00000"/>
                </a:solidFill>
                <a:latin typeface="Arial Regular"/>
              </a:rPr>
              <a:t>THSN pour les familles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034777" y="1241240"/>
            <a:ext cx="3889182" cy="338542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457094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C00000"/>
                </a:solidFill>
                <a:latin typeface="Rubrik"/>
              </a:rPr>
              <a:t>THSN pour les entrepreneurs réfugiés</a:t>
            </a:r>
          </a:p>
        </p:txBody>
      </p:sp>
      <p:sp>
        <p:nvSpPr>
          <p:cNvPr id="45" name="Titolo 1">
            <a:extLst>
              <a:ext uri="{FF2B5EF4-FFF2-40B4-BE49-F238E27FC236}">
                <a16:creationId xmlns:a16="http://schemas.microsoft.com/office/drawing/2014/main" id="{8E1E5319-9FF5-7643-98BD-225DFF86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422131"/>
            <a:ext cx="2438957" cy="294284"/>
          </a:xfrm>
        </p:spPr>
        <p:txBody>
          <a:bodyPr/>
          <a:lstStyle/>
          <a:p>
            <a:r>
              <a:rPr lang="it-IT" dirty="0"/>
              <a:t>GENERALI FRANCE</a:t>
            </a:r>
          </a:p>
        </p:txBody>
      </p:sp>
      <p:sp>
        <p:nvSpPr>
          <p:cNvPr id="46" name="Sottotitolo 3">
            <a:extLst>
              <a:ext uri="{FF2B5EF4-FFF2-40B4-BE49-F238E27FC236}">
                <a16:creationId xmlns:a16="http://schemas.microsoft.com/office/drawing/2014/main" id="{0C6E6711-38C3-EC42-AE3C-D998EED8149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" y="711328"/>
            <a:ext cx="3248217" cy="294284"/>
          </a:xfrm>
        </p:spPr>
        <p:txBody>
          <a:bodyPr/>
          <a:lstStyle/>
          <a:p>
            <a:r>
              <a:rPr lang="it-IT" dirty="0"/>
              <a:t>THSN : BILAN APRES UN AN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66226" y="1828492"/>
            <a:ext cx="412857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2 partenaires</a:t>
            </a:r>
          </a:p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225</a:t>
            </a:r>
            <a:r>
              <a:rPr lang="fr-FR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 réfugiés inscrits sur la plateforme </a:t>
            </a:r>
          </a:p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C00000"/>
                </a:solidFill>
                <a:latin typeface="Arial Regular"/>
              </a:rPr>
              <a:t>127</a:t>
            </a:r>
            <a:r>
              <a:rPr lang="fr-FR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 participants à nos formations</a:t>
            </a:r>
          </a:p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C00000"/>
                </a:solidFill>
                <a:latin typeface="Arial Regular"/>
              </a:rPr>
              <a:t>35</a:t>
            </a:r>
            <a:r>
              <a:rPr 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 </a:t>
            </a:r>
            <a:r>
              <a:rPr lang="fr-FR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porteurs de projet incubés</a:t>
            </a:r>
          </a:p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C00000"/>
                </a:solidFill>
                <a:latin typeface="Arial Regular"/>
              </a:rPr>
              <a:t>22</a:t>
            </a:r>
            <a:r>
              <a:rPr lang="fr-FR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 activités lancées</a:t>
            </a:r>
          </a:p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96</a:t>
            </a:r>
            <a:r>
              <a:rPr lang="fr-FR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 personnes accompagnées vers l’emploi dont</a:t>
            </a:r>
          </a:p>
          <a:p>
            <a:pPr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6F7071"/>
              </a:solidFill>
              <a:latin typeface="Arial Regular"/>
            </a:endParaRPr>
          </a:p>
        </p:txBody>
      </p:sp>
      <p:pic>
        <p:nvPicPr>
          <p:cNvPr id="38" name="Image 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1706119"/>
            <a:ext cx="2578100" cy="2706709"/>
          </a:xfrm>
          <a:prstGeom prst="rect">
            <a:avLst/>
          </a:prstGeom>
        </p:spPr>
      </p:pic>
      <p:pic>
        <p:nvPicPr>
          <p:cNvPr id="47" name="Picture 2" descr="U:\20. THSN\Communication\Photos vidéos logos\MATERIAL Egnyte\THSN Brand, Logo &amp; Templates\THSN Logos\Corporate logo (THSN &amp; Generali)\G_THSN_logos_41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313969"/>
            <a:ext cx="1257300" cy="49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113226" y="1828492"/>
            <a:ext cx="41285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5</a:t>
            </a:r>
            <a:r>
              <a:rPr lang="fr-FR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 </a:t>
            </a:r>
            <a:r>
              <a:rPr 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partenaires</a:t>
            </a:r>
          </a:p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C00000"/>
                </a:solidFill>
                <a:latin typeface="Arial Regular"/>
              </a:rPr>
              <a:t>9</a:t>
            </a:r>
            <a:r>
              <a:rPr lang="fr-FR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 lieux</a:t>
            </a:r>
          </a:p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9</a:t>
            </a:r>
            <a:r>
              <a:rPr lang="fr-FR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 parrains</a:t>
            </a:r>
          </a:p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1000</a:t>
            </a:r>
            <a:r>
              <a:rPr lang="fr-FR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 familles accompagnées</a:t>
            </a:r>
          </a:p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C00000"/>
                </a:solidFill>
                <a:latin typeface="Arial Regular"/>
              </a:rPr>
              <a:t>650</a:t>
            </a:r>
            <a:r>
              <a:rPr lang="fr-FR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 enfants &lt; 6 ans</a:t>
            </a:r>
          </a:p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>
                  <a:lumMod val="65000"/>
                  <a:lumOff val="35000"/>
                </a:srgbClr>
              </a:solidFill>
              <a:latin typeface="Arial Regular"/>
            </a:endParaRPr>
          </a:p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>
                  <a:lumMod val="65000"/>
                  <a:lumOff val="35000"/>
                </a:srgbClr>
              </a:solidFill>
              <a:latin typeface="Arial Regular"/>
            </a:endParaRPr>
          </a:p>
          <a:p>
            <a:pPr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6F7071"/>
              </a:solidFill>
              <a:latin typeface="Arial Regular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6" y="4111203"/>
            <a:ext cx="7747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1069124" y="4342705"/>
            <a:ext cx="6817576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 Regular"/>
              </a:rPr>
              <a:t>1 300 collaborateurs inscrits sur l’APP</a:t>
            </a:r>
          </a:p>
          <a:p>
            <a:pPr marL="0" lvl="1" defTabSz="457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6F7071"/>
                </a:solidFill>
                <a:latin typeface="Arial Regular"/>
              </a:rPr>
              <a:t>20 collaborateurs engagés auprès de réfugiés – 150 personnes mobilisées   </a:t>
            </a:r>
          </a:p>
        </p:txBody>
      </p:sp>
      <p:pic>
        <p:nvPicPr>
          <p:cNvPr id="51" name="Picture 2" descr="Résultat de recherche d'images pour &quot;wintegreat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51" y="1769619"/>
            <a:ext cx="670450" cy="6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mage associé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8" b="36249"/>
          <a:stretch/>
        </p:blipFill>
        <p:spPr bwMode="auto">
          <a:xfrm>
            <a:off x="7518399" y="1918956"/>
            <a:ext cx="590013" cy="2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" y="707130"/>
            <a:ext cx="1018696" cy="294284"/>
          </a:xfrm>
        </p:spPr>
        <p:txBody>
          <a:bodyPr/>
          <a:lstStyle/>
          <a:p>
            <a:r>
              <a:rPr lang="fr-FR" dirty="0" err="1"/>
              <a:t>Leen</a:t>
            </a:r>
            <a:r>
              <a:rPr lang="fr-FR" dirty="0"/>
              <a:t> 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>
          <a:xfrm>
            <a:off x="2" y="996328"/>
            <a:ext cx="4603780" cy="294284"/>
          </a:xfrm>
        </p:spPr>
        <p:txBody>
          <a:bodyPr/>
          <a:lstStyle/>
          <a:p>
            <a:r>
              <a:rPr lang="fr-FR" dirty="0"/>
              <a:t>Fondatrice de l’Agence Touristique Innovante</a:t>
            </a:r>
          </a:p>
        </p:txBody>
      </p:sp>
      <p:pic>
        <p:nvPicPr>
          <p:cNvPr id="6" name="Picture 2" descr="Z:\20. THSN\Communication\Photos vidéos logos\2018_11_07_Paris_PHOTOREPORTAGE - Crédit Bruno Zanzottera  Parallelozero\Generali - Parigi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1732"/>
            <a:ext cx="5627652" cy="37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9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" y="707130"/>
            <a:ext cx="1247926" cy="294284"/>
          </a:xfrm>
        </p:spPr>
        <p:txBody>
          <a:bodyPr/>
          <a:lstStyle/>
          <a:p>
            <a:r>
              <a:rPr lang="fr-FR" dirty="0"/>
              <a:t>Mortaza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>
          <a:xfrm>
            <a:off x="2" y="996328"/>
            <a:ext cx="2945506" cy="294284"/>
          </a:xfrm>
        </p:spPr>
        <p:txBody>
          <a:bodyPr/>
          <a:lstStyle/>
          <a:p>
            <a:r>
              <a:rPr lang="fr-FR" dirty="0"/>
              <a:t>Fondateur de GUITINEWS</a:t>
            </a:r>
          </a:p>
        </p:txBody>
      </p:sp>
      <p:pic>
        <p:nvPicPr>
          <p:cNvPr id="5122" name="Picture 2" descr="Z:\20. THSN\Communication\Photos vidéos logos\2018_11_07_Paris_PHOTOREPORTAGE - Crédit Bruno Zanzottera  Parallelozero\Generali - Parigi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7614"/>
            <a:ext cx="5596632" cy="37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91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" y="707130"/>
            <a:ext cx="1086022" cy="294284"/>
          </a:xfrm>
        </p:spPr>
        <p:txBody>
          <a:bodyPr/>
          <a:lstStyle/>
          <a:p>
            <a:r>
              <a:rPr lang="fr-FR" dirty="0"/>
              <a:t>Abbas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>
          <a:xfrm>
            <a:off x="2" y="996328"/>
            <a:ext cx="2818869" cy="294284"/>
          </a:xfrm>
        </p:spPr>
        <p:txBody>
          <a:bodyPr/>
          <a:lstStyle/>
          <a:p>
            <a:r>
              <a:rPr lang="fr-FR" dirty="0"/>
              <a:t>Fondateur de Bobo Pizza</a:t>
            </a:r>
          </a:p>
        </p:txBody>
      </p:sp>
      <p:pic>
        <p:nvPicPr>
          <p:cNvPr id="4099" name="Picture 3" descr="Z:\20. THSN\THSN pour les entrepreneurs réfugiés\7_ANIMATIONS\11 jan - déjeuner BeeoTop\Photo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/>
          <a:stretch/>
        </p:blipFill>
        <p:spPr bwMode="auto">
          <a:xfrm>
            <a:off x="899592" y="1460734"/>
            <a:ext cx="6695015" cy="35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8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" y="707130"/>
            <a:ext cx="994651" cy="294284"/>
          </a:xfrm>
        </p:spPr>
        <p:txBody>
          <a:bodyPr/>
          <a:lstStyle/>
          <a:p>
            <a:r>
              <a:rPr lang="fr-FR" dirty="0"/>
              <a:t>Lucie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>
          <a:xfrm>
            <a:off x="2" y="996328"/>
            <a:ext cx="3310990" cy="294284"/>
          </a:xfrm>
        </p:spPr>
        <p:txBody>
          <a:bodyPr/>
          <a:lstStyle/>
          <a:p>
            <a:r>
              <a:rPr lang="fr-FR" dirty="0"/>
              <a:t>Fondatrice de la Galerie </a:t>
            </a:r>
            <a:r>
              <a:rPr lang="fr-FR" dirty="0" err="1"/>
              <a:t>Izuba</a:t>
            </a:r>
            <a:r>
              <a:rPr lang="fr-FR" dirty="0"/>
              <a:t> </a:t>
            </a:r>
          </a:p>
        </p:txBody>
      </p:sp>
      <p:pic>
        <p:nvPicPr>
          <p:cNvPr id="3074" name="Picture 2" descr="Z:\20. THSN\Communication\Photos vidéos logos\2018_11_07_Paris_PHOTOREPORTAGE - Crédit Bruno Zanzottera  Parallelozero\Generali - Parigi 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13298"/>
            <a:ext cx="5494181" cy="366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1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" y="707130"/>
            <a:ext cx="1188614" cy="294284"/>
          </a:xfrm>
        </p:spPr>
        <p:txBody>
          <a:bodyPr/>
          <a:lstStyle/>
          <a:p>
            <a:r>
              <a:rPr lang="fr-FR" dirty="0"/>
              <a:t>SRIANI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>
          <a:xfrm>
            <a:off x="2" y="996328"/>
            <a:ext cx="3035274" cy="294284"/>
          </a:xfrm>
        </p:spPr>
        <p:txBody>
          <a:bodyPr/>
          <a:lstStyle/>
          <a:p>
            <a:r>
              <a:rPr lang="fr-FR" dirty="0"/>
              <a:t>Fondatrice de </a:t>
            </a:r>
            <a:r>
              <a:rPr lang="fr-FR" dirty="0" err="1"/>
              <a:t>Healthy</a:t>
            </a:r>
            <a:r>
              <a:rPr lang="fr-FR" dirty="0"/>
              <a:t> Food</a:t>
            </a:r>
          </a:p>
        </p:txBody>
      </p:sp>
      <p:pic>
        <p:nvPicPr>
          <p:cNvPr id="6146" name="Picture 2" descr="Z:\20. THSN\THSN pour les entrepreneurs réfugiés\7_ANIMATIONS\11 jan - déjeuner BeeoTop\Photos\DSC_051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9622"/>
            <a:ext cx="5295989" cy="352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942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Generali">
      <a:dk1>
        <a:srgbClr val="6F7071"/>
      </a:dk1>
      <a:lt1>
        <a:srgbClr val="FFFFFF"/>
      </a:lt1>
      <a:dk2>
        <a:srgbClr val="000000"/>
      </a:dk2>
      <a:lt2>
        <a:srgbClr val="C33725"/>
      </a:lt2>
      <a:accent1>
        <a:srgbClr val="C33725"/>
      </a:accent1>
      <a:accent2>
        <a:srgbClr val="742026"/>
      </a:accent2>
      <a:accent3>
        <a:srgbClr val="8E2730"/>
      </a:accent3>
      <a:accent4>
        <a:srgbClr val="6F7071"/>
      </a:accent4>
      <a:accent5>
        <a:srgbClr val="E4712D"/>
      </a:accent5>
      <a:accent6>
        <a:srgbClr val="BABBBA"/>
      </a:accent6>
      <a:hlink>
        <a:srgbClr val="742026"/>
      </a:hlink>
      <a:folHlink>
        <a:srgbClr val="E957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Affichage à l'écran (16:9)</PresentationFormat>
  <Paragraphs>32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Arial Regular</vt:lpstr>
      <vt:lpstr>Calibri</vt:lpstr>
      <vt:lpstr>Rubrik</vt:lpstr>
      <vt:lpstr>Thème Office</vt:lpstr>
      <vt:lpstr>Personalizza struttura</vt:lpstr>
      <vt:lpstr>GENERALI FRANCE</vt:lpstr>
      <vt:lpstr>GENERALI FRANCE</vt:lpstr>
      <vt:lpstr>Leen </vt:lpstr>
      <vt:lpstr>Mortaza</vt:lpstr>
      <vt:lpstr>Abbas</vt:lpstr>
      <vt:lpstr>Lucie</vt:lpstr>
      <vt:lpstr>SRIANI</vt:lpstr>
    </vt:vector>
  </TitlesOfParts>
  <Company>GROUPE GENERALI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 FRANCE</dc:title>
  <dc:creator>AIT MANSOUR Anais</dc:creator>
  <cp:lastModifiedBy>Denis SABARDINE</cp:lastModifiedBy>
  <cp:revision>2</cp:revision>
  <dcterms:created xsi:type="dcterms:W3CDTF">2019-02-20T16:58:20Z</dcterms:created>
  <dcterms:modified xsi:type="dcterms:W3CDTF">2019-02-20T17:17:41Z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-1053988622</vt:i4>
  </property>
  <property fmtid="{D5CDD505-2E9C-101B-9397-08002B2CF9AE}" pid="3" name="_NewReviewCycle">
    <vt:lpwstr/>
  </property>
  <property fmtid="{D5CDD505-2E9C-101B-9397-08002B2CF9AE}" pid="4" name="_EmailSubject">
    <vt:lpwstr>Présentation THSN</vt:lpwstr>
  </property>
  <property fmtid="{D5CDD505-2E9C-101B-9397-08002B2CF9AE}" pid="5" name="_AuthorEmail">
    <vt:lpwstr>Anais.AITMANSOUR@Generali.com</vt:lpwstr>
  </property>
  <property fmtid="{D5CDD505-2E9C-101B-9397-08002B2CF9AE}" pid="6" name="_AuthorEmailDisplayName">
    <vt:lpwstr>AIT MANSOUR Anais</vt:lpwstr>
  </property>
</Properties>
</file>