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4" r:id="rId3"/>
    <p:sldId id="305" r:id="rId4"/>
    <p:sldId id="304" r:id="rId5"/>
    <p:sldId id="284" r:id="rId6"/>
    <p:sldId id="288" r:id="rId7"/>
    <p:sldId id="287" r:id="rId8"/>
    <p:sldId id="285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9144000" cy="5143500" type="screen16x9"/>
  <p:notesSz cx="6797675" cy="9926638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abin" panose="020B0604020202020204" charset="0"/>
      <p:regular r:id="rId26"/>
      <p:bold r:id="rId27"/>
      <p:italic r:id="rId28"/>
      <p:boldItalic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E30"/>
    <a:srgbClr val="4E98A0"/>
    <a:srgbClr val="C74E45"/>
    <a:srgbClr val="60AEAA"/>
    <a:srgbClr val="4E8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945C06-3B7F-4EA2-B330-B274F14AD0DB}">
  <a:tblStyle styleId="{29945C06-3B7F-4EA2-B330-B274F14AD0DB}" styleName="Table_0">
    <a:wholeTbl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4AB6ECF-E7D0-46F1-B088-24789B44F908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-2196" y="14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Evolution du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nombre</a:t>
            </a:r>
            <a:r>
              <a:rPr lang="en-US" sz="1800" b="1" dirty="0">
                <a:solidFill>
                  <a:sysClr val="windowText" lastClr="000000"/>
                </a:solidFill>
              </a:rPr>
              <a:t> de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membres</a:t>
            </a:r>
            <a:r>
              <a:rPr lang="en-US" sz="1800" b="1" dirty="0">
                <a:solidFill>
                  <a:sysClr val="windowText" lastClr="000000"/>
                </a:solidFill>
              </a:rPr>
              <a:t> (442 au 12/10)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562152787438714E-2"/>
          <c:y val="0.19486111111111121"/>
          <c:w val="0.9068807211819353"/>
          <c:h val="0.6326932050160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CourbeNbMembres!$E$1</c:f>
              <c:strCache>
                <c:ptCount val="1"/>
                <c:pt idx="0">
                  <c:v>NB Membres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CourbeNbMembres!$D$2:$D$34</c:f>
              <c:numCache>
                <c:formatCode>mmm\-yy</c:formatCode>
                <c:ptCount val="33"/>
                <c:pt idx="0">
                  <c:v>41670</c:v>
                </c:pt>
                <c:pt idx="1">
                  <c:v>41671</c:v>
                </c:pt>
                <c:pt idx="2">
                  <c:v>41726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</c:numCache>
            </c:numRef>
          </c:cat>
          <c:val>
            <c:numRef>
              <c:f>CourbeNbMembres!$E$2:$E$34</c:f>
              <c:numCache>
                <c:formatCode>General</c:formatCode>
                <c:ptCount val="33"/>
                <c:pt idx="0">
                  <c:v>2</c:v>
                </c:pt>
                <c:pt idx="1">
                  <c:v>28</c:v>
                </c:pt>
                <c:pt idx="2">
                  <c:v>50</c:v>
                </c:pt>
                <c:pt idx="3">
                  <c:v>63</c:v>
                </c:pt>
                <c:pt idx="4">
                  <c:v>70</c:v>
                </c:pt>
                <c:pt idx="5">
                  <c:v>73</c:v>
                </c:pt>
                <c:pt idx="6">
                  <c:v>83</c:v>
                </c:pt>
                <c:pt idx="7">
                  <c:v>86</c:v>
                </c:pt>
                <c:pt idx="8">
                  <c:v>98</c:v>
                </c:pt>
                <c:pt idx="9">
                  <c:v>118</c:v>
                </c:pt>
                <c:pt idx="10">
                  <c:v>138</c:v>
                </c:pt>
                <c:pt idx="11">
                  <c:v>149</c:v>
                </c:pt>
                <c:pt idx="12">
                  <c:v>171</c:v>
                </c:pt>
                <c:pt idx="13">
                  <c:v>187</c:v>
                </c:pt>
                <c:pt idx="14">
                  <c:v>203</c:v>
                </c:pt>
                <c:pt idx="15">
                  <c:v>210</c:v>
                </c:pt>
                <c:pt idx="16">
                  <c:v>222</c:v>
                </c:pt>
                <c:pt idx="17">
                  <c:v>235</c:v>
                </c:pt>
                <c:pt idx="18">
                  <c:v>241</c:v>
                </c:pt>
                <c:pt idx="19">
                  <c:v>249</c:v>
                </c:pt>
                <c:pt idx="20">
                  <c:v>263</c:v>
                </c:pt>
                <c:pt idx="21">
                  <c:v>280</c:v>
                </c:pt>
                <c:pt idx="22">
                  <c:v>295</c:v>
                </c:pt>
                <c:pt idx="23">
                  <c:v>306</c:v>
                </c:pt>
                <c:pt idx="24">
                  <c:v>343</c:v>
                </c:pt>
                <c:pt idx="25">
                  <c:v>363</c:v>
                </c:pt>
                <c:pt idx="26">
                  <c:v>382</c:v>
                </c:pt>
                <c:pt idx="27">
                  <c:v>397</c:v>
                </c:pt>
                <c:pt idx="28">
                  <c:v>406</c:v>
                </c:pt>
                <c:pt idx="29">
                  <c:v>416</c:v>
                </c:pt>
                <c:pt idx="30">
                  <c:v>421</c:v>
                </c:pt>
                <c:pt idx="31">
                  <c:v>425</c:v>
                </c:pt>
                <c:pt idx="32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6-464D-9001-F573534D8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41792"/>
        <c:axId val="74643328"/>
      </c:barChart>
      <c:dateAx>
        <c:axId val="74641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643328"/>
        <c:crosses val="autoZero"/>
        <c:auto val="1"/>
        <c:lblOffset val="100"/>
        <c:baseTimeUnit val="months"/>
      </c:dateAx>
      <c:valAx>
        <c:axId val="746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6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BB1A-B556-4049-A447-FFBBD20AF21E}" type="datetimeFigureOut">
              <a:rPr lang="fr-FR" smtClean="0"/>
              <a:t>15/10/2016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9F7B-9557-48D2-BCEE-C0D77C569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38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1178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fr-F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fr-F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Population </a:t>
            </a:r>
          </a:p>
          <a:p>
            <a:endParaRPr lang="fr-FR" dirty="0"/>
          </a:p>
          <a:p>
            <a:r>
              <a:rPr lang="fr-FR" dirty="0"/>
              <a:t>Taux de réponse : 42%</a:t>
            </a:r>
          </a:p>
          <a:p>
            <a:endParaRPr lang="fr-FR" dirty="0"/>
          </a:p>
          <a:p>
            <a:r>
              <a:rPr lang="fr-FR" dirty="0"/>
              <a:t>Répartition Femmes/hommes : 45/55</a:t>
            </a:r>
          </a:p>
          <a:p>
            <a:endParaRPr lang="fr-FR" dirty="0"/>
          </a:p>
          <a:p>
            <a:r>
              <a:rPr lang="fr-FR" dirty="0"/>
              <a:t>Résident en IDF : 57% </a:t>
            </a:r>
          </a:p>
          <a:p>
            <a:r>
              <a:rPr lang="fr-FR" dirty="0"/>
              <a:t>(contre 70% population GNIAC)</a:t>
            </a:r>
          </a:p>
          <a:p>
            <a:endParaRPr lang="fr-FR" dirty="0"/>
          </a:p>
          <a:p>
            <a:r>
              <a:rPr lang="fr-FR" dirty="0"/>
              <a:t>Adhésion par cooptation : 60%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fr-F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pPr lvl="0" rtl="0">
                <a:spcBef>
                  <a:spcPts val="0"/>
                </a:spcBef>
                <a:buNone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94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pPr lvl="0" rtl="0">
                <a:spcBef>
                  <a:spcPts val="0"/>
                </a:spcBef>
                <a:buNone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6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/>
              <a:t>Priorités</a:t>
            </a:r>
            <a:r>
              <a:rPr lang="fr-FR" baseline="0" dirty="0"/>
              <a:t> ressorties du questionnaire :</a:t>
            </a:r>
          </a:p>
          <a:p>
            <a:pPr lvl="0" rtl="0">
              <a:spcBef>
                <a:spcPts val="0"/>
              </a:spcBef>
              <a:buNone/>
            </a:pPr>
            <a:endParaRPr lang="fr-FR" baseline="0" dirty="0"/>
          </a:p>
          <a:p>
            <a:pPr marL="285750" lvl="0" indent="-285750">
              <a:lnSpc>
                <a:spcPct val="150000"/>
              </a:lnSpc>
              <a:buClr>
                <a:srgbClr val="7F7F7F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70C0"/>
                </a:solidFill>
              </a:rPr>
              <a:t>Transformation action Publique</a:t>
            </a:r>
            <a:endParaRPr lang="fr-FR" b="1" dirty="0"/>
          </a:p>
          <a:p>
            <a:pPr marL="285750" lvl="0" indent="-285750">
              <a:lnSpc>
                <a:spcPct val="150000"/>
              </a:lnSpc>
              <a:buClr>
                <a:srgbClr val="7F7F7F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70C0"/>
                </a:solidFill>
              </a:rPr>
              <a:t>PCPE</a:t>
            </a:r>
            <a:endParaRPr lang="fr-FR" sz="1200" dirty="0"/>
          </a:p>
          <a:p>
            <a:pPr marL="285750" lvl="0" indent="-285750">
              <a:lnSpc>
                <a:spcPct val="150000"/>
              </a:lnSpc>
              <a:buClr>
                <a:srgbClr val="7F7F7F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70C0"/>
                </a:solidFill>
              </a:rPr>
              <a:t>Animation du réseau</a:t>
            </a:r>
            <a:endParaRPr lang="fr-FR" sz="1100" b="1" dirty="0"/>
          </a:p>
          <a:p>
            <a:pPr marL="285750" lvl="0" indent="-285750">
              <a:lnSpc>
                <a:spcPct val="150000"/>
              </a:lnSpc>
              <a:buClr>
                <a:srgbClr val="7F7F7F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70C0"/>
                </a:solidFill>
              </a:rPr>
              <a:t>Communication interne et externe</a:t>
            </a:r>
            <a:endParaRPr lang="fr-FR" sz="12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pPr lvl="0" rtl="0">
                <a:spcBef>
                  <a:spcPts val="0"/>
                </a:spcBef>
                <a:buNone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Définition</a:t>
            </a:r>
            <a:r>
              <a:rPr lang="fr-FR" baseline="0" dirty="0"/>
              <a:t> de GNIAC dans le questionnaire :</a:t>
            </a:r>
          </a:p>
          <a:p>
            <a:endParaRPr lang="fr-FR" baseline="0" dirty="0"/>
          </a:p>
          <a:p>
            <a:r>
              <a:rPr lang="fr-FR" sz="1200" dirty="0"/>
              <a:t>Engagement (112 R); partage (99); coopération (98), bienveillance, ouverture d’esprit, action (entre 89 et 85)..</a:t>
            </a:r>
            <a:br>
              <a:rPr lang="fr-FR" sz="1200" dirty="0"/>
            </a:br>
            <a:r>
              <a:rPr lang="fr-FR" sz="1200" u="sng" dirty="0"/>
              <a:t>MAIS</a:t>
            </a:r>
            <a:r>
              <a:rPr lang="fr-FR" sz="1200" dirty="0"/>
              <a:t> : solidarité (64), ambition (51), développement (45)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449F-EDE6-4374-BB95-35C1AD5136BD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11985" y="488153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198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‹N°›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4E98A0"/>
          </a:solidFill>
          <a:ln>
            <a:solidFill>
              <a:srgbClr val="4E9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4E98A0"/>
          </a:solidFill>
          <a:ln>
            <a:solidFill>
              <a:srgbClr val="4E9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vimpact.org/" TargetMode="External"/><Relationship Id="rId2" Type="http://schemas.openxmlformats.org/officeDocument/2006/relationships/hyperlink" Target="https://www.leselanceursdugroupelaposte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-fondeur.co/index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itut-solutions-alternatives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pi\Desktop\Documents GNIAC\Image\Logo GNIAC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3" y="339732"/>
            <a:ext cx="2635458" cy="18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3404" y="592281"/>
            <a:ext cx="7239000" cy="3834245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br>
              <a:rPr lang="fr-FR" sz="1600" b="1" dirty="0"/>
            </a:br>
            <a:br>
              <a:rPr lang="fr-FR" sz="1600" b="1" dirty="0"/>
            </a:br>
            <a:br>
              <a:rPr lang="fr-FR" sz="1600" b="1" dirty="0"/>
            </a:br>
            <a:br>
              <a:rPr lang="fr-FR" sz="1600" b="1" dirty="0"/>
            </a:br>
            <a:br>
              <a:rPr lang="fr-FR" sz="1600" b="1" dirty="0"/>
            </a:b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Introduction de Thierry du Bouetiez : éléments de contexte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Synthèse des résultats du questionnaire et du séminaire du 8 octobre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Echange sur stratégie et priorités GNIAC (avec des </a:t>
            </a:r>
            <a:r>
              <a:rPr lang="fr-FR" sz="1600" b="1" dirty="0" err="1"/>
              <a:t>pitchs</a:t>
            </a:r>
            <a:r>
              <a:rPr lang="fr-FR" sz="1600" b="1" dirty="0"/>
              <a:t> pour illustrer : contrats à impact social, valorisation &amp; accompagnement de projets, insertion, économie collaborative…)</a:t>
            </a: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/>
              <a:t>20h45 : dîner convivial</a:t>
            </a:r>
            <a:br>
              <a:rPr lang="fr-FR" sz="1600" b="1" dirty="0"/>
            </a:br>
            <a:r>
              <a:rPr lang="fr-FR" sz="2200" dirty="0">
                <a:solidFill>
                  <a:srgbClr val="EFEFEF"/>
                </a:solidFill>
              </a:rPr>
              <a:t>	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3617841" y="890761"/>
            <a:ext cx="5294243" cy="106220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b="1" dirty="0">
                <a:solidFill>
                  <a:srgbClr val="341108"/>
                </a:solidFill>
              </a:rPr>
              <a:t>PLENIERE</a:t>
            </a:r>
            <a:r>
              <a:rPr lang="fr-FR" sz="3200" b="1" dirty="0">
                <a:solidFill>
                  <a:srgbClr val="341108"/>
                </a:solidFill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2000" b="1" dirty="0">
                <a:solidFill>
                  <a:srgbClr val="341108"/>
                </a:solidFill>
              </a:rPr>
              <a:t>13 octobre 2016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endParaRPr lang="fr-FR" sz="2800" b="1" dirty="0">
              <a:solidFill>
                <a:srgbClr val="341108"/>
              </a:solidFill>
            </a:endParaRPr>
          </a:p>
          <a:p>
            <a:pPr marL="27432" marR="0" lvl="0" indent="-2032" algn="r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 dirty="0">
              <a:solidFill>
                <a:srgbClr val="3411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728857" y="4797613"/>
            <a:ext cx="2133600" cy="274637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i="0" u="none" strike="noStrike" cap="none" baseline="0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1</a:t>
            </a:fld>
            <a:endParaRPr lang="fr-FR" i="0" u="none" strike="noStrike" cap="none" baseline="0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91541" y="182228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3200" b="1" dirty="0">
                <a:solidFill>
                  <a:srgbClr val="D80E30"/>
                </a:solidFill>
              </a:rPr>
              <a:t>Synthèse du séminaire interne</a:t>
            </a:r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97727" y="915566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u="sng" dirty="0">
                <a:solidFill>
                  <a:srgbClr val="0070C0"/>
                </a:solidFill>
                <a:latin typeface="Cabin" charset="0"/>
              </a:rPr>
              <a:t>Présentation : Qu’est-ce que c’est GNIAC ?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41962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Espace informel et bienveillant de </a:t>
            </a:r>
            <a:r>
              <a:rPr lang="fr-FR" sz="1600" b="1" dirty="0" err="1"/>
              <a:t>co</a:t>
            </a:r>
            <a:r>
              <a:rPr lang="fr-FR" sz="1600" b="1" dirty="0"/>
              <a:t>-construction entre des citoyens engagés et décloisonnés</a:t>
            </a:r>
          </a:p>
          <a:p>
            <a:pPr algn="just"/>
            <a:endParaRPr lang="fr-FR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Centre de déblocage et de visibilité des initiatives citoyennes et des projets de développement social et économique</a:t>
            </a:r>
          </a:p>
          <a:p>
            <a:pPr algn="just"/>
            <a:endParaRPr lang="fr-FR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Réseau d’acteurs force de propositions et de plaidoyer auprès des acteurs de la fonctions publiques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393061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 GNIAC il y a des </a:t>
            </a:r>
            <a:r>
              <a:rPr lang="fr-FR" sz="1600" b="1" dirty="0">
                <a:solidFill>
                  <a:schemeClr val="tx2"/>
                </a:solidFill>
              </a:rPr>
              <a:t>faiseurs, des influenceurs et des experts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611560" y="451596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547664" y="451596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On fabrique de la connaissance et de l’expertise dans la diversité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10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15836" y="843558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u="sng" dirty="0">
                <a:solidFill>
                  <a:srgbClr val="0070C0"/>
                </a:solidFill>
                <a:latin typeface="Cabin" charset="0"/>
              </a:rPr>
              <a:t>Animation et fonctionnement</a:t>
            </a:r>
          </a:p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91541" y="182228"/>
            <a:ext cx="7498080" cy="25419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167787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GNIAC </a:t>
            </a:r>
            <a:r>
              <a:rPr lang="fr-FR" sz="1600" b="1" u="sng" dirty="0" err="1">
                <a:solidFill>
                  <a:schemeClr val="tx2"/>
                </a:solidFill>
              </a:rPr>
              <a:t>Impulseur</a:t>
            </a:r>
            <a:r>
              <a:rPr lang="fr-FR" sz="1600" b="1" dirty="0"/>
              <a:t> </a:t>
            </a:r>
            <a:r>
              <a:rPr lang="fr-FR" sz="1600" dirty="0"/>
              <a:t>: </a:t>
            </a:r>
            <a:r>
              <a:rPr lang="fr-FR" sz="1600" b="1" dirty="0"/>
              <a:t>vient en appui en proposant une méthode à ceux qui veulent monter une expérimentation</a:t>
            </a:r>
          </a:p>
          <a:p>
            <a:pPr algn="just"/>
            <a:r>
              <a:rPr lang="fr-FR" sz="1600" b="1" dirty="0"/>
              <a:t>Ex : PCPE et éducation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GNIAC </a:t>
            </a:r>
            <a:r>
              <a:rPr lang="fr-FR" sz="1600" b="1" u="sng" dirty="0">
                <a:solidFill>
                  <a:schemeClr val="tx2"/>
                </a:solidFill>
              </a:rPr>
              <a:t>Tête chercheuse </a:t>
            </a:r>
            <a:r>
              <a:rPr lang="fr-FR" sz="1600" b="1" dirty="0"/>
              <a:t>: repère de bonnes pratiques et d’initiatives dont GNIAC favorise l’essaimage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11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7764" y="91556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u="sng" dirty="0">
                <a:solidFill>
                  <a:srgbClr val="0070C0"/>
                </a:solidFill>
                <a:latin typeface="Cabin" charset="0"/>
              </a:rPr>
              <a:t>Animation et fonctionnement</a:t>
            </a:r>
          </a:p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91541" y="182228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491630"/>
            <a:ext cx="81369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dirty="0"/>
          </a:p>
          <a:p>
            <a:pPr algn="just"/>
            <a:r>
              <a:rPr lang="fr-FR" sz="1600" b="1" u="sng" dirty="0"/>
              <a:t>GNIAC </a:t>
            </a:r>
            <a:r>
              <a:rPr lang="fr-FR" sz="1600" b="1" u="sng" dirty="0">
                <a:solidFill>
                  <a:schemeClr val="tx2"/>
                </a:solidFill>
              </a:rPr>
              <a:t>Aiguilleur</a:t>
            </a:r>
            <a:r>
              <a:rPr lang="fr-FR" sz="1600" b="1" u="sng" dirty="0"/>
              <a:t> </a:t>
            </a:r>
            <a:r>
              <a:rPr lang="fr-FR" sz="1600" dirty="0"/>
              <a:t>: </a:t>
            </a:r>
            <a:r>
              <a:rPr lang="fr-FR" sz="1600" b="1" dirty="0"/>
              <a:t>repère des compétences, met en relation et connecte les membres entre eux. Volonté que chaque membres soit responsable de la mise en circulation des informations au sein du réseau</a:t>
            </a:r>
          </a:p>
          <a:p>
            <a:pPr algn="just"/>
            <a:endParaRPr lang="fr-FR" sz="1600" b="1" u="sng" dirty="0"/>
          </a:p>
          <a:p>
            <a:pPr algn="just"/>
            <a:r>
              <a:rPr lang="fr-FR" sz="1600" b="1" u="sng" dirty="0"/>
              <a:t>GNIAC </a:t>
            </a:r>
            <a:r>
              <a:rPr lang="fr-FR" sz="1600" b="1" u="sng" dirty="0">
                <a:solidFill>
                  <a:schemeClr val="tx2"/>
                </a:solidFill>
              </a:rPr>
              <a:t>Poil à gratter </a:t>
            </a:r>
            <a:r>
              <a:rPr lang="fr-FR" sz="1600" b="1" dirty="0"/>
              <a:t>: discuter et mettre en débat le fonctionnement des politiques publiques </a:t>
            </a:r>
          </a:p>
          <a:p>
            <a:pPr algn="just"/>
            <a:r>
              <a:rPr lang="fr-FR" sz="1600" b="1" i="1" dirty="0"/>
              <a:t>Ex : contributions spontanées des </a:t>
            </a:r>
            <a:r>
              <a:rPr lang="fr-FR" sz="1600" b="1" i="1" dirty="0" err="1"/>
              <a:t>gniaqueurs</a:t>
            </a:r>
            <a:r>
              <a:rPr lang="fr-FR" sz="1600" b="1" i="1" dirty="0"/>
              <a:t> au débat sur la création d’une Agence de développement économique</a:t>
            </a:r>
          </a:p>
          <a:p>
            <a:pPr algn="just"/>
            <a:endParaRPr lang="fr-FR" sz="1600" dirty="0"/>
          </a:p>
          <a:p>
            <a:pPr algn="just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12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77527" y="44083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u="sng" dirty="0">
                <a:solidFill>
                  <a:srgbClr val="0070C0"/>
                </a:solidFill>
                <a:latin typeface="Cabin" charset="0"/>
              </a:rPr>
              <a:t>Animation et fonctionnement</a:t>
            </a:r>
          </a:p>
          <a:p>
            <a:pPr algn="ctr"/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91541" y="182228"/>
            <a:ext cx="7498080" cy="4286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99161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GNIAC peut incuber des expérimentations avant que celles-ci ne se créent un statut juridique propre en devenant un pôle opérationnel autonome avec ses propres ressources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141033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tx2"/>
                </a:solidFill>
              </a:rPr>
              <a:t>GNIAC incubateur d’expérimentions accompagnées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0857" y="3653347"/>
            <a:ext cx="81369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Les réseaux locaux GNIAC peuvent se créer sous forme d’</a:t>
            </a:r>
            <a:r>
              <a:rPr lang="fr-FR" sz="1600" b="1" dirty="0" err="1"/>
              <a:t>impulseur</a:t>
            </a:r>
            <a:r>
              <a:rPr lang="fr-FR" sz="1600" b="1" dirty="0"/>
              <a:t> local ou de pôle opérationnel: un groupe, un territoire, un thème, invitations entre membres, financement local.</a:t>
            </a:r>
          </a:p>
          <a:p>
            <a:pPr algn="just"/>
            <a:r>
              <a:rPr lang="fr-FR" sz="1600" b="1" dirty="0"/>
              <a:t>Retours GNIAC Bordeaux / GNIAC Lyon</a:t>
            </a:r>
          </a:p>
          <a:p>
            <a:pPr algn="just"/>
            <a:endParaRPr lang="fr-FR" sz="1600" b="1" dirty="0"/>
          </a:p>
          <a:p>
            <a:pPr algn="just"/>
            <a:r>
              <a:rPr lang="fr-FR" i="1" dirty="0">
                <a:solidFill>
                  <a:schemeClr val="tx2"/>
                </a:solidFill>
              </a:rPr>
              <a:t>Pitch </a:t>
            </a:r>
            <a:r>
              <a:rPr lang="fr-FR" b="1" i="1" dirty="0">
                <a:solidFill>
                  <a:schemeClr val="tx2"/>
                </a:solidFill>
                <a:hlinkClick r:id="rId2"/>
              </a:rPr>
              <a:t> Elanceurs</a:t>
            </a:r>
            <a:r>
              <a:rPr lang="fr-FR" b="1" i="1" dirty="0">
                <a:solidFill>
                  <a:schemeClr val="tx2"/>
                </a:solidFill>
              </a:rPr>
              <a:t> (</a:t>
            </a:r>
            <a:r>
              <a:rPr lang="fr-FR" b="1" i="1" dirty="0" err="1">
                <a:solidFill>
                  <a:schemeClr val="tx2"/>
                </a:solidFill>
              </a:rPr>
              <a:t>P.Wilhem</a:t>
            </a:r>
            <a:r>
              <a:rPr lang="fr-FR" b="1" i="1" dirty="0">
                <a:solidFill>
                  <a:schemeClr val="tx2"/>
                </a:solidFill>
              </a:rPr>
              <a:t>), </a:t>
            </a:r>
            <a:r>
              <a:rPr lang="fr-FR" b="1" i="1" dirty="0" err="1">
                <a:solidFill>
                  <a:schemeClr val="tx2"/>
                </a:solidFill>
                <a:hlinkClick r:id="rId3"/>
              </a:rPr>
              <a:t>Nov’Impact</a:t>
            </a:r>
            <a:r>
              <a:rPr lang="fr-FR" b="1" i="1" dirty="0">
                <a:solidFill>
                  <a:schemeClr val="tx2"/>
                </a:solidFill>
                <a:hlinkClick r:id="rId3"/>
              </a:rPr>
              <a:t> </a:t>
            </a:r>
            <a:r>
              <a:rPr lang="fr-FR" b="1" i="1" dirty="0">
                <a:solidFill>
                  <a:schemeClr val="tx2"/>
                </a:solidFill>
              </a:rPr>
              <a:t>(C. Von </a:t>
            </a:r>
            <a:r>
              <a:rPr lang="fr-FR" b="1" i="1" dirty="0" err="1">
                <a:solidFill>
                  <a:schemeClr val="tx2"/>
                </a:solidFill>
              </a:rPr>
              <a:t>Dahle</a:t>
            </a:r>
            <a:r>
              <a:rPr lang="fr-FR" b="1" i="1" dirty="0">
                <a:solidFill>
                  <a:schemeClr val="tx2"/>
                </a:solidFill>
              </a:rPr>
              <a:t>)</a:t>
            </a:r>
            <a:r>
              <a:rPr lang="fr-FR" i="1" dirty="0">
                <a:solidFill>
                  <a:schemeClr val="tx2"/>
                </a:solidFill>
              </a:rPr>
              <a:t> et de </a:t>
            </a:r>
            <a:r>
              <a:rPr lang="fr-FR" b="1" i="1" dirty="0" err="1">
                <a:solidFill>
                  <a:schemeClr val="tx2"/>
                </a:solidFill>
                <a:hlinkClick r:id="rId4"/>
              </a:rPr>
              <a:t>Cofondeur</a:t>
            </a:r>
            <a:r>
              <a:rPr lang="fr-FR" b="1" i="1" dirty="0">
                <a:solidFill>
                  <a:schemeClr val="tx2"/>
                </a:solidFill>
              </a:rPr>
              <a:t> (</a:t>
            </a:r>
            <a:r>
              <a:rPr lang="fr-FR" b="1" i="1" dirty="0" err="1">
                <a:solidFill>
                  <a:schemeClr val="tx2"/>
                </a:solidFill>
              </a:rPr>
              <a:t>H.Ferro</a:t>
            </a:r>
            <a:r>
              <a:rPr lang="fr-FR" b="1" i="1" dirty="0">
                <a:solidFill>
                  <a:schemeClr val="tx2"/>
                </a:solidFill>
              </a:rPr>
              <a:t>)</a:t>
            </a:r>
          </a:p>
          <a:p>
            <a:pPr algn="just"/>
            <a:endParaRPr lang="fr-FR" sz="1600" b="1" dirty="0"/>
          </a:p>
          <a:p>
            <a:pPr algn="just"/>
            <a:endParaRPr lang="fr-FR" sz="1600" b="1" dirty="0"/>
          </a:p>
          <a:p>
            <a:pPr algn="just"/>
            <a:endParaRPr lang="fr-FR" sz="1600" b="1" dirty="0"/>
          </a:p>
          <a:p>
            <a:pPr algn="just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30857" y="3072059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tx2"/>
                </a:solidFill>
              </a:rPr>
              <a:t>Développement territorial du réseau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13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5736" y="1131590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Animation et fonctionnement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91541" y="182228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2225" y="1622342"/>
            <a:ext cx="81369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fr-FR" b="1" dirty="0"/>
          </a:p>
          <a:p>
            <a:pPr algn="just">
              <a:buFont typeface="Arial" pitchFamily="34" charset="0"/>
              <a:buChar char="•"/>
            </a:pPr>
            <a:r>
              <a:rPr lang="fr-FR" sz="1600" b="1" dirty="0"/>
              <a:t>Politique de recrutement plus exigeante : on rentre d’abord pour partager et </a:t>
            </a:r>
            <a:r>
              <a:rPr lang="fr-FR" sz="1600" b="1" dirty="0" err="1"/>
              <a:t>coconstruire</a:t>
            </a:r>
            <a:r>
              <a:rPr lang="fr-FR" sz="1600" b="1" dirty="0"/>
              <a:t>  (les deux cercles : les constructeurs et les contributeurs )</a:t>
            </a:r>
          </a:p>
          <a:p>
            <a:pPr algn="just">
              <a:buFont typeface="Arial" pitchFamily="34" charset="0"/>
              <a:buChar char="•"/>
            </a:pPr>
            <a:endParaRPr lang="fr-FR" sz="1600" b="1" dirty="0"/>
          </a:p>
          <a:p>
            <a:pPr algn="just">
              <a:buFont typeface="Arial" pitchFamily="34" charset="0"/>
              <a:buChar char="•"/>
            </a:pPr>
            <a:r>
              <a:rPr lang="fr-FR" sz="1600" b="1" dirty="0"/>
              <a:t>Adhésion par cotisation individuelle et personnelle  (30 euros?)</a:t>
            </a:r>
          </a:p>
          <a:p>
            <a:pPr algn="just">
              <a:buFont typeface="Arial" pitchFamily="34" charset="0"/>
              <a:buChar char="•"/>
            </a:pPr>
            <a:endParaRPr lang="fr-FR" sz="1600" b="1" dirty="0"/>
          </a:p>
          <a:p>
            <a:pPr algn="just">
              <a:buFont typeface="Arial" pitchFamily="34" charset="0"/>
              <a:buChar char="•"/>
            </a:pPr>
            <a:r>
              <a:rPr lang="fr-FR" sz="1600" b="1" dirty="0"/>
              <a:t>Accueil des nouveaux membres avec un kit d’accueil, un entretien et éventuellement un parrainage</a:t>
            </a:r>
          </a:p>
          <a:p>
            <a:pPr algn="just">
              <a:buFont typeface="Arial" pitchFamily="34" charset="0"/>
              <a:buChar char="•"/>
            </a:pPr>
            <a:endParaRPr lang="fr-FR" sz="1600" b="1" dirty="0"/>
          </a:p>
          <a:p>
            <a:pPr algn="just"/>
            <a:endParaRPr lang="fr-FR" sz="1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14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241844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Echanges/mise en commun/partage d’idées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15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800" y="843558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0070C0"/>
                </a:solidFill>
                <a:latin typeface="Cabin" charset="0"/>
              </a:rPr>
              <a:t>Priorité d’actions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91541" y="182228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3200" b="1" dirty="0">
                <a:solidFill>
                  <a:srgbClr val="D80E30"/>
                </a:solidFill>
              </a:rPr>
              <a:t>Synthèse du séminaire interne</a:t>
            </a:r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419622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u="sng" dirty="0"/>
              <a:t>Le PCPE: </a:t>
            </a:r>
            <a:r>
              <a:rPr lang="fr-FR" sz="1600" b="1" dirty="0"/>
              <a:t>poursuite de l’expérimentation dans le 93 et essaimage progressif de la méthodologie PCPE : </a:t>
            </a:r>
            <a:r>
              <a:rPr lang="fr-FR" sz="1600" b="1" u="sng" dirty="0"/>
              <a:t>collectif société civile-institutions sur objectifs partagés, management de projet</a:t>
            </a:r>
            <a:r>
              <a:rPr lang="fr-FR" sz="1600" b="1" dirty="0"/>
              <a:t> : enseignements, méthodologie de mobilisation territoriale et d’implication citoyenne</a:t>
            </a:r>
          </a:p>
          <a:p>
            <a:pPr algn="just">
              <a:lnSpc>
                <a:spcPct val="150000"/>
              </a:lnSpc>
            </a:pPr>
            <a:r>
              <a:rPr lang="fr-FR" sz="1600" b="1" dirty="0"/>
              <a:t>( déploiement à Bordeaux + transfert à Groupe Education à structurer 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fr-FR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u="sng" dirty="0"/>
              <a:t>Renforcement du volet plaidoyer 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Tribune presse &amp; dossier démonstrateur de réussites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i="1" dirty="0">
                <a:solidFill>
                  <a:schemeClr val="tx2"/>
                </a:solidFill>
                <a:hlinkClick r:id="rId2"/>
              </a:rPr>
              <a:t>Pitch Institut des solutions alternatives </a:t>
            </a:r>
            <a:r>
              <a:rPr lang="fr-FR" b="1" i="1" dirty="0">
                <a:solidFill>
                  <a:schemeClr val="tx2"/>
                </a:solidFill>
              </a:rPr>
              <a:t>(</a:t>
            </a:r>
            <a:r>
              <a:rPr lang="fr-FR" b="1" i="1" dirty="0" err="1">
                <a:solidFill>
                  <a:schemeClr val="tx2"/>
                </a:solidFill>
              </a:rPr>
              <a:t>B.Gapenne</a:t>
            </a:r>
            <a:r>
              <a:rPr lang="fr-FR" b="1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16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491541" y="182228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3200" strike="sngStrike" dirty="0">
              <a:solidFill>
                <a:srgbClr val="D80E3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563638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/>
              <a:t>Transformation de l'action publique</a:t>
            </a:r>
            <a:r>
              <a:rPr lang="fr-FR" dirty="0"/>
              <a:t> : </a:t>
            </a:r>
          </a:p>
          <a:p>
            <a:endParaRPr lang="fr-FR" dirty="0"/>
          </a:p>
          <a:p>
            <a:r>
              <a:rPr lang="fr-FR" sz="1600" b="1" u="sng" dirty="0">
                <a:solidFill>
                  <a:schemeClr val="tx2"/>
                </a:solidFill>
              </a:rPr>
              <a:t>Co construction de réponses collectives et de politiques publiques avec tous les acteurs innovateurs,</a:t>
            </a:r>
            <a:r>
              <a:rPr lang="fr-FR" sz="1600" b="1" dirty="0"/>
              <a:t> en prenant le temps de l’écoute et du dialogue = nouvelle culture / coupure citoyens / élus et approches « top-down » (espaces de créativité, méthodes d’animation territoriale sur le pouvoir d’agir, consultations citoyennes via le numérique, séminaires de formation-action à destination des décideurs </a:t>
            </a:r>
            <a:r>
              <a:rPr lang="fr-FR" sz="1600" b="1" dirty="0" err="1"/>
              <a:t>élus+fonctionnaires+asso+entreprises</a:t>
            </a:r>
            <a:r>
              <a:rPr lang="fr-FR" sz="1600" b="1" dirty="0"/>
              <a:t>, 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dirty="0"/>
          </a:p>
          <a:p>
            <a:r>
              <a:rPr lang="fr-FR" b="1" dirty="0" err="1">
                <a:solidFill>
                  <a:schemeClr val="tx2"/>
                </a:solidFill>
              </a:rPr>
              <a:t>Pitchs</a:t>
            </a:r>
            <a:r>
              <a:rPr lang="fr-FR" b="1" dirty="0">
                <a:solidFill>
                  <a:schemeClr val="tx2"/>
                </a:solidFill>
              </a:rPr>
              <a:t> contrats impact social </a:t>
            </a:r>
            <a:r>
              <a:rPr lang="fr-FR" dirty="0"/>
              <a:t>(</a:t>
            </a:r>
            <a:r>
              <a:rPr lang="fr-FR" dirty="0" err="1"/>
              <a:t>Adie</a:t>
            </a:r>
            <a:r>
              <a:rPr lang="fr-FR" dirty="0"/>
              <a:t>, Passeport Avenir, SIB </a:t>
            </a:r>
            <a:r>
              <a:rPr lang="fr-FR" dirty="0" err="1"/>
              <a:t>Lab</a:t>
            </a:r>
            <a:r>
              <a:rPr lang="fr-FR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17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1897328"/>
            <a:ext cx="6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Echanges/mise en commun/partage d’idées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72072" y="269870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20h45 – 22h</a:t>
            </a:r>
          </a:p>
          <a:p>
            <a:pPr algn="ctr"/>
            <a:r>
              <a:rPr lang="fr-FR" sz="2400" dirty="0"/>
              <a:t>Diner convivial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18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Eléments de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u="sng" dirty="0"/>
              <a:t>Les enjeux des élections </a:t>
            </a:r>
            <a:r>
              <a:rPr lang="fr-FR" sz="2000" b="1" dirty="0"/>
              <a:t>à venir</a:t>
            </a:r>
          </a:p>
          <a:p>
            <a:endParaRPr lang="fr-FR" sz="2000" b="1" dirty="0"/>
          </a:p>
          <a:p>
            <a:r>
              <a:rPr lang="fr-FR" sz="2000" b="1" dirty="0"/>
              <a:t>Le </a:t>
            </a:r>
            <a:r>
              <a:rPr lang="fr-FR" sz="2000" b="1" u="sng" dirty="0"/>
              <a:t>foisonnement des initiatives et démarches citoyennes </a:t>
            </a:r>
            <a:r>
              <a:rPr lang="fr-FR" sz="2000" b="1" dirty="0"/>
              <a:t>(plateformes, initiatives politiques…)</a:t>
            </a:r>
          </a:p>
          <a:p>
            <a:endParaRPr lang="fr-FR" sz="2000" b="1" dirty="0"/>
          </a:p>
          <a:p>
            <a:r>
              <a:rPr lang="fr-FR" sz="2000" b="1" u="sng" dirty="0"/>
              <a:t>La situation de GNIAC </a:t>
            </a:r>
            <a:r>
              <a:rPr lang="fr-FR" sz="2000" b="1" dirty="0"/>
              <a:t>: actualités (développement, finances, RH)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2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21740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3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38039"/>
              </p:ext>
            </p:extLst>
          </p:nvPr>
        </p:nvGraphicFramePr>
        <p:xfrm>
          <a:off x="647265" y="1013114"/>
          <a:ext cx="6865361" cy="3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82394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4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5" name="Espace réservé du contenu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22875"/>
              </p:ext>
            </p:extLst>
          </p:nvPr>
        </p:nvGraphicFramePr>
        <p:xfrm>
          <a:off x="1122219" y="0"/>
          <a:ext cx="6972300" cy="490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ésentation" r:id="rId3" imgW="4568891" imgH="3425793" progId="PowerPoint.Show.12">
                  <p:embed/>
                </p:oleObj>
              </mc:Choice>
              <mc:Fallback>
                <p:oleObj name="Présentation" r:id="rId3" imgW="4568891" imgH="3425793" progId="PowerPoint.Show.12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219" y="0"/>
                        <a:ext cx="6972300" cy="4904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9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20634" y="1474626"/>
            <a:ext cx="8519030" cy="213965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6000" b="1" dirty="0">
                <a:solidFill>
                  <a:srgbClr val="D80E30"/>
                </a:solidFill>
              </a:rPr>
              <a:t>Résultats </a:t>
            </a:r>
          </a:p>
          <a:p>
            <a:pPr algn="ctr"/>
            <a:r>
              <a:rPr lang="fr-FR" sz="6000" b="1" dirty="0">
                <a:solidFill>
                  <a:srgbClr val="D80E30"/>
                </a:solidFill>
              </a:rPr>
              <a:t>du questionnaire</a:t>
            </a:r>
            <a:endParaRPr lang="fr-FR" sz="6000" strike="sngStrike" dirty="0">
              <a:solidFill>
                <a:srgbClr val="D80E30"/>
              </a:solidFill>
            </a:endParaRP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728857" y="4797613"/>
            <a:ext cx="2133600" cy="274637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i="0" u="none" strike="noStrike" cap="none" baseline="0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5</a:t>
            </a:fld>
            <a:endParaRPr lang="fr-FR" i="0" u="none" strike="noStrike" cap="none" baseline="0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0519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7"/>
          <p:cNvSpPr txBox="1"/>
          <p:nvPr/>
        </p:nvSpPr>
        <p:spPr>
          <a:xfrm>
            <a:off x="1570594" y="990808"/>
            <a:ext cx="7390199" cy="2581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4625" lvl="0" indent="-174625" algn="just">
              <a:buClr>
                <a:srgbClr val="7F7F7F"/>
              </a:buClr>
              <a:buSzPct val="94000"/>
              <a:buFont typeface="Calibri"/>
              <a:buChar char="»"/>
            </a:pPr>
            <a:endParaRPr lang="fr-FR" dirty="0"/>
          </a:p>
        </p:txBody>
      </p:sp>
      <p:sp>
        <p:nvSpPr>
          <p:cNvPr id="6" name="Shape 217"/>
          <p:cNvSpPr txBox="1"/>
          <p:nvPr/>
        </p:nvSpPr>
        <p:spPr>
          <a:xfrm>
            <a:off x="277342" y="664676"/>
            <a:ext cx="8866657" cy="4097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4625" lvl="0" indent="-174625">
              <a:buClr>
                <a:srgbClr val="7F7F7F"/>
              </a:buClr>
              <a:buSzPct val="94000"/>
            </a:pPr>
            <a:r>
              <a:rPr lang="fr-FR" sz="2000" b="1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                        POURQUOI GNIAC ? </a:t>
            </a:r>
            <a:r>
              <a:rPr lang="fr-FR" sz="2000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2000" b="1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174625" lvl="0" indent="-174625" algn="ctr">
              <a:buClr>
                <a:srgbClr val="7F7F7F"/>
              </a:buClr>
              <a:buSzPct val="94000"/>
            </a:pPr>
            <a:endParaRPr lang="fr-FR" sz="12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4625" lvl="0" indent="-174625" algn="just">
              <a:buClr>
                <a:srgbClr val="7F7F7F"/>
              </a:buClr>
              <a:buSzPct val="94000"/>
            </a:pPr>
            <a:r>
              <a:rPr lang="fr-FR" sz="1600" b="1" dirty="0"/>
              <a:t>Décloisonnement (104 réponses);  partage d'expertise (85 ) ;effet réseau (85) ;</a:t>
            </a:r>
          </a:p>
          <a:p>
            <a:pPr marL="174625" lvl="0" indent="-174625" algn="just">
              <a:buClr>
                <a:srgbClr val="7F7F7F"/>
              </a:buClr>
              <a:buSzPct val="94000"/>
            </a:pPr>
            <a:endParaRPr lang="fr-FR" sz="1600" b="1" dirty="0"/>
          </a:p>
          <a:p>
            <a:pPr marL="174625" lvl="0" indent="-174625" algn="just">
              <a:buClr>
                <a:srgbClr val="7F7F7F"/>
              </a:buClr>
              <a:buSzPct val="94000"/>
            </a:pPr>
            <a:r>
              <a:rPr lang="fr-FR" sz="1600" b="1" dirty="0"/>
              <a:t> explorer nouveaux partenariats (90); effet dynamique positive (84);</a:t>
            </a:r>
          </a:p>
          <a:p>
            <a:pPr marL="174625" lvl="0" indent="-174625" algn="just">
              <a:buClr>
                <a:srgbClr val="7F7F7F"/>
              </a:buClr>
              <a:buSzPct val="94000"/>
            </a:pPr>
            <a:endParaRPr lang="fr-FR" sz="1600" b="1" dirty="0"/>
          </a:p>
          <a:p>
            <a:pPr marL="174625" lvl="0" indent="-174625" algn="just">
              <a:buClr>
                <a:srgbClr val="7F7F7F"/>
              </a:buClr>
              <a:buSzPct val="94000"/>
            </a:pPr>
            <a:r>
              <a:rPr lang="fr-FR" sz="1600" b="1" dirty="0"/>
              <a:t>plaidoyer face aux dysfonctionnements (74) …</a:t>
            </a:r>
          </a:p>
          <a:p>
            <a:pPr marL="174625" lvl="0" indent="-174625" algn="just">
              <a:buClr>
                <a:srgbClr val="7F7F7F"/>
              </a:buClr>
              <a:buSzPct val="94000"/>
            </a:pPr>
            <a:endParaRPr lang="fr-FR" sz="1600" b="1" dirty="0"/>
          </a:p>
          <a:p>
            <a:pPr marL="174625" lvl="0" indent="-174625" algn="ctr">
              <a:buClr>
                <a:srgbClr val="7F7F7F"/>
              </a:buClr>
              <a:buSzPct val="94000"/>
            </a:pPr>
            <a:r>
              <a:rPr lang="fr-FR" sz="2000" b="1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SATISFACTION</a:t>
            </a:r>
            <a:r>
              <a:rPr lang="fr-FR" sz="2000" b="1" dirty="0">
                <a:solidFill>
                  <a:srgbClr val="E6913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-FR" sz="2400" b="1" dirty="0">
                <a:solidFill>
                  <a:srgbClr val="E69138"/>
                </a:solidFill>
                <a:latin typeface="Cabin"/>
                <a:ea typeface="Cabin"/>
                <a:cs typeface="Cabin"/>
                <a:sym typeface="Cabin"/>
              </a:rPr>
              <a:t>: </a:t>
            </a:r>
            <a:r>
              <a:rPr lang="fr-FR" sz="1800" b="1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 </a:t>
            </a:r>
            <a:r>
              <a:rPr lang="fr-FR" sz="1800" b="1" dirty="0"/>
              <a:t>58% "7 et+/10"  , </a:t>
            </a:r>
            <a:r>
              <a:rPr lang="fr-FR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fr-FR" sz="1800" b="1" dirty="0">
                <a:sym typeface="Wingdings" panose="05000000000000000000" pitchFamily="2" charset="2"/>
              </a:rPr>
              <a:t> </a:t>
            </a:r>
            <a:r>
              <a:rPr lang="fr-FR" sz="1800" b="1" dirty="0"/>
              <a:t>28% "moyen" </a:t>
            </a:r>
          </a:p>
          <a:p>
            <a:pPr marL="174625" lvl="0" indent="-174625" algn="ctr">
              <a:buClr>
                <a:srgbClr val="7F7F7F"/>
              </a:buClr>
              <a:buSzPct val="94000"/>
            </a:pPr>
            <a:endParaRPr lang="fr-FR" sz="1600" b="1" dirty="0"/>
          </a:p>
          <a:p>
            <a:pPr lvl="0">
              <a:lnSpc>
                <a:spcPct val="150000"/>
              </a:lnSpc>
            </a:pPr>
            <a:r>
              <a:rPr lang="fr-FR" b="1" dirty="0"/>
              <a:t>Note moyenne en </a:t>
            </a:r>
            <a:r>
              <a:rPr lang="fr-FR" b="1" u="sng" dirty="0"/>
              <a:t>région parisienne : 7,5/10 </a:t>
            </a:r>
          </a:p>
          <a:p>
            <a:pPr lvl="0">
              <a:lnSpc>
                <a:spcPct val="150000"/>
              </a:lnSpc>
            </a:pPr>
            <a:r>
              <a:rPr lang="fr-FR" b="1" dirty="0"/>
              <a:t>Note moyenne en </a:t>
            </a:r>
            <a:r>
              <a:rPr lang="fr-FR" b="1" u="sng" dirty="0"/>
              <a:t>provinciaux : 5,5/10</a:t>
            </a:r>
          </a:p>
          <a:p>
            <a:pPr marL="174625" lvl="0" indent="-174625" algn="just">
              <a:buClr>
                <a:srgbClr val="7F7F7F"/>
              </a:buClr>
              <a:buSzPct val="94000"/>
              <a:buFont typeface="Calibri"/>
              <a:buChar char="»"/>
            </a:pPr>
            <a:endParaRPr lang="fr-FR" sz="12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728857" y="4797613"/>
            <a:ext cx="2133600" cy="274637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i="0" u="none" strike="noStrike" cap="none" baseline="0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6</a:t>
            </a:fld>
            <a:endParaRPr lang="fr-FR" i="0" u="none" strike="noStrike" cap="none" baseline="0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62713" y="236053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2000" strike="sngStrike" dirty="0">
              <a:solidFill>
                <a:srgbClr val="D80E3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298868" y="4073236"/>
            <a:ext cx="129441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937662" y="4003457"/>
            <a:ext cx="19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GNIAC trop centralisée</a:t>
            </a:r>
          </a:p>
        </p:txBody>
      </p:sp>
    </p:spTree>
    <p:extLst>
      <p:ext uri="{BB962C8B-B14F-4D97-AF65-F5344CB8AC3E}">
        <p14:creationId xmlns:p14="http://schemas.microsoft.com/office/powerpoint/2010/main" val="182944048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472540" y="391887"/>
            <a:ext cx="7523742" cy="432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4625" lvl="0" indent="-174625">
              <a:buClr>
                <a:srgbClr val="7F7F7F"/>
              </a:buClr>
              <a:buSzPct val="94000"/>
            </a:pPr>
            <a:r>
              <a:rPr lang="fr-FR" sz="1800" b="1" dirty="0">
                <a:solidFill>
                  <a:srgbClr val="0070C0"/>
                </a:solidFill>
                <a:latin typeface="Cabin" charset="0"/>
                <a:ea typeface="Cabin"/>
                <a:cs typeface="Cabin"/>
                <a:sym typeface="Cabin"/>
              </a:rPr>
              <a:t>			</a:t>
            </a:r>
            <a:r>
              <a:rPr lang="fr-FR" sz="2000" b="1" dirty="0">
                <a:solidFill>
                  <a:srgbClr val="0070C0"/>
                </a:solidFill>
                <a:latin typeface="Cabin" charset="0"/>
                <a:ea typeface="Cabin"/>
                <a:cs typeface="Cabin"/>
                <a:sym typeface="Cabin"/>
              </a:rPr>
              <a:t>BESOINS EXPRIMES:</a:t>
            </a:r>
            <a:r>
              <a:rPr lang="fr-FR" sz="2000" dirty="0">
                <a:solidFill>
                  <a:srgbClr val="0070C0"/>
                </a:solidFill>
                <a:latin typeface="Cabin" charset="0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174625" lvl="0" indent="-174625" algn="just">
              <a:buClr>
                <a:srgbClr val="7F7F7F"/>
              </a:buClr>
              <a:buSzPct val="94000"/>
              <a:buFont typeface="Arial" pitchFamily="34" charset="0"/>
              <a:buChar char="•"/>
            </a:pPr>
            <a:endParaRPr lang="fr-FR" dirty="0"/>
          </a:p>
          <a:p>
            <a:pPr marL="174625" lvl="0" indent="-174625">
              <a:lnSpc>
                <a:spcPct val="150000"/>
              </a:lnSpc>
              <a:buClr>
                <a:srgbClr val="7F7F7F"/>
              </a:buClr>
              <a:buSzPct val="94000"/>
              <a:buFont typeface="Arial" pitchFamily="34" charset="0"/>
              <a:buChar char="•"/>
            </a:pPr>
            <a:r>
              <a:rPr lang="fr-FR" sz="2000" b="1" dirty="0"/>
              <a:t>Partages d’expériences, d'expertises et de bonnes pratiques (121) </a:t>
            </a:r>
            <a:endParaRPr lang="fr-FR" sz="2000" dirty="0"/>
          </a:p>
          <a:p>
            <a:pPr marL="174625" lvl="0" indent="-174625">
              <a:lnSpc>
                <a:spcPct val="150000"/>
              </a:lnSpc>
              <a:buClr>
                <a:srgbClr val="7F7F7F"/>
              </a:buClr>
              <a:buSzPct val="94000"/>
              <a:buFont typeface="Arial" pitchFamily="34" charset="0"/>
              <a:buChar char="•"/>
            </a:pPr>
            <a:r>
              <a:rPr lang="fr-FR" sz="2000" b="1" dirty="0"/>
              <a:t>Envie de découvrir plus d'initiatives de terrain (94)</a:t>
            </a:r>
          </a:p>
          <a:p>
            <a:pPr marL="174625" lvl="0" indent="-174625">
              <a:lnSpc>
                <a:spcPct val="150000"/>
              </a:lnSpc>
              <a:buClr>
                <a:srgbClr val="7F7F7F"/>
              </a:buClr>
              <a:buSzPct val="94000"/>
              <a:buFont typeface="Arial" pitchFamily="34" charset="0"/>
              <a:buChar char="•"/>
            </a:pPr>
            <a:r>
              <a:rPr lang="fr-FR" sz="2000" b="1" dirty="0"/>
              <a:t>Rencontres avec décideurs éco et publics (91)</a:t>
            </a:r>
          </a:p>
          <a:p>
            <a:pPr marL="174625" lvl="0" indent="-174625">
              <a:lnSpc>
                <a:spcPct val="150000"/>
              </a:lnSpc>
              <a:buClr>
                <a:srgbClr val="7F7F7F"/>
              </a:buClr>
              <a:buSzPct val="94000"/>
              <a:buFont typeface="Arial" pitchFamily="34" charset="0"/>
              <a:buChar char="•"/>
            </a:pPr>
            <a:r>
              <a:rPr lang="fr-FR" sz="2000" b="1" dirty="0"/>
              <a:t>Donner et partager ses expertises (90)</a:t>
            </a:r>
          </a:p>
          <a:p>
            <a:pPr marL="174625" lvl="0" indent="-174625" algn="just">
              <a:lnSpc>
                <a:spcPct val="150000"/>
              </a:lnSpc>
              <a:buClr>
                <a:srgbClr val="7F7F7F"/>
              </a:buClr>
              <a:buSzPct val="94000"/>
            </a:pPr>
            <a:endParaRPr lang="fr-FR" sz="1800" b="1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4625" lvl="0" indent="-174625" algn="just">
              <a:lnSpc>
                <a:spcPct val="150000"/>
              </a:lnSpc>
              <a:buClr>
                <a:srgbClr val="7F7F7F"/>
              </a:buClr>
              <a:buSzPct val="94000"/>
            </a:pPr>
            <a:r>
              <a:rPr lang="fr-FR" sz="1800" b="1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			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728857" y="4797613"/>
            <a:ext cx="2133600" cy="274637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i="0" u="none" strike="noStrike" cap="none" baseline="0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7</a:t>
            </a:fld>
            <a:endParaRPr lang="fr-FR" i="0" u="none" strike="noStrike" cap="none" baseline="0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52352" y="205978"/>
            <a:ext cx="7498080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2000" strike="sngStrike" dirty="0">
              <a:solidFill>
                <a:srgbClr val="D80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5912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58278" y="149688"/>
            <a:ext cx="725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74E45"/>
                </a:solidFill>
                <a:latin typeface="Comic Sans MS" panose="030F0702030302020204" pitchFamily="66" charset="0"/>
              </a:rPr>
              <a:t> </a:t>
            </a:r>
            <a:r>
              <a:rPr lang="fr-F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FORCES /</a:t>
            </a:r>
            <a:r>
              <a:rPr lang="fr-FR" sz="4000" b="1" dirty="0">
                <a:solidFill>
                  <a:srgbClr val="C74E45"/>
                </a:solidFill>
                <a:latin typeface="Arial" pitchFamily="34" charset="0"/>
                <a:cs typeface="Arial" pitchFamily="34" charset="0"/>
              </a:rPr>
              <a:t>/ FAIBLESSES </a:t>
            </a:r>
            <a:endParaRPr lang="fr-FR" sz="3200" b="1" dirty="0">
              <a:solidFill>
                <a:srgbClr val="C74E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3753" y="982639"/>
            <a:ext cx="3769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Bienveillance </a:t>
            </a:r>
          </a:p>
          <a:p>
            <a:pPr lvl="0"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Compétences</a:t>
            </a:r>
          </a:p>
          <a:p>
            <a:pPr lvl="0"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Décloisonnement</a:t>
            </a:r>
          </a:p>
          <a:p>
            <a:pPr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Dynamisme</a:t>
            </a:r>
          </a:p>
          <a:p>
            <a:pPr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Esprit de changement</a:t>
            </a:r>
          </a:p>
          <a:p>
            <a:pPr lvl="0"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Membres acteurs</a:t>
            </a:r>
          </a:p>
          <a:p>
            <a:pPr lvl="0"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Réseau </a:t>
            </a:r>
          </a:p>
          <a:p>
            <a:pPr lvl="0" algn="just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chemeClr val="tx2"/>
                </a:solidFill>
              </a:rPr>
              <a:t>Réservoir d'initiatives</a:t>
            </a:r>
          </a:p>
          <a:p>
            <a:pPr marL="174625" lvl="0" indent="-174625" algn="just">
              <a:buClr>
                <a:srgbClr val="7F7F7F"/>
              </a:buClr>
              <a:buSzPct val="94000"/>
              <a:buFont typeface="Calibri"/>
              <a:buChar char="»"/>
            </a:pPr>
            <a:endParaRPr lang="fr-FR"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97215" y="1885164"/>
            <a:ext cx="1296538" cy="1310185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24499" y="1213471"/>
            <a:ext cx="340821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rgbClr val="C00000"/>
                </a:solidFill>
              </a:rPr>
              <a:t>Centralisation parisienne</a:t>
            </a:r>
          </a:p>
          <a:p>
            <a:pPr lvl="0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rgbClr val="C00000"/>
                </a:solidFill>
              </a:rPr>
              <a:t>Dispersion et profusion de sujets </a:t>
            </a:r>
          </a:p>
          <a:p>
            <a:pPr lvl="0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rgbClr val="C00000"/>
                </a:solidFill>
              </a:rPr>
              <a:t>Groupes locaux : c’est pas facile! </a:t>
            </a:r>
          </a:p>
          <a:p>
            <a:pPr lvl="0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rgbClr val="C00000"/>
                </a:solidFill>
              </a:rPr>
              <a:t>Peu de sentiment « Collectif </a:t>
            </a:r>
            <a:r>
              <a:rPr lang="fr-FR" sz="1600" b="1" dirty="0" err="1">
                <a:solidFill>
                  <a:srgbClr val="C00000"/>
                </a:solidFill>
              </a:rPr>
              <a:t>Gniac</a:t>
            </a:r>
            <a:r>
              <a:rPr lang="fr-FR" sz="1600" b="1" dirty="0">
                <a:solidFill>
                  <a:srgbClr val="C00000"/>
                </a:solidFill>
              </a:rPr>
              <a:t> » </a:t>
            </a:r>
          </a:p>
          <a:p>
            <a:pPr lvl="0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rgbClr val="C00000"/>
                </a:solidFill>
              </a:rPr>
              <a:t>Insuffisance de l’appui aux initiatives et de valorisation des membres</a:t>
            </a:r>
          </a:p>
          <a:p>
            <a:pPr lvl="0">
              <a:spcAft>
                <a:spcPts val="1800"/>
              </a:spcAft>
              <a:buClr>
                <a:srgbClr val="7F7F7F"/>
              </a:buClr>
              <a:buSzPct val="94000"/>
            </a:pPr>
            <a:r>
              <a:rPr lang="fr-FR" sz="1600" b="1" dirty="0">
                <a:solidFill>
                  <a:srgbClr val="C00000"/>
                </a:solidFill>
              </a:rPr>
              <a:t> Moyens humains et financiers pas à la hauteur des ambitions</a:t>
            </a:r>
          </a:p>
          <a:p>
            <a:pPr marL="174625" lvl="0" indent="-174625" algn="r">
              <a:buClr>
                <a:srgbClr val="7F7F7F"/>
              </a:buClr>
              <a:buSzPct val="94000"/>
              <a:buFont typeface="Calibri"/>
              <a:buChar char="»"/>
            </a:pPr>
            <a:endParaRPr lang="fr-FR"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Moins 18"/>
          <p:cNvSpPr/>
          <p:nvPr/>
        </p:nvSpPr>
        <p:spPr>
          <a:xfrm>
            <a:off x="7592245" y="1931133"/>
            <a:ext cx="1433005" cy="1241946"/>
          </a:xfrm>
          <a:prstGeom prst="mathMinus">
            <a:avLst/>
          </a:prstGeom>
          <a:solidFill>
            <a:srgbClr val="C74E45"/>
          </a:solidFill>
          <a:ln>
            <a:solidFill>
              <a:srgbClr val="C74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728857" y="4797613"/>
            <a:ext cx="2133600" cy="274637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i="0" u="none" strike="noStrike" cap="none" baseline="0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8</a:t>
            </a:fld>
            <a:endParaRPr lang="fr-FR" i="0" u="none" strike="noStrike" cap="none" baseline="0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65881387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fr-FR" smtClean="0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</a:rPr>
              <a:pPr algn="ctr">
                <a:buSzPct val="25000"/>
              </a:pPr>
              <a:t>9</a:t>
            </a:fld>
            <a:endParaRPr lang="fr-FR" dirty="0">
              <a:solidFill>
                <a:srgbClr val="B4A68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6275" y="205978"/>
            <a:ext cx="8024157" cy="8572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3600" b="1" dirty="0">
                <a:solidFill>
                  <a:srgbClr val="D80E30"/>
                </a:solidFill>
              </a:rPr>
              <a:t>Conclusions</a:t>
            </a:r>
            <a:endParaRPr lang="fr-FR" sz="1800" strike="sngStrike" dirty="0">
              <a:solidFill>
                <a:srgbClr val="D80E3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5041" y="1781284"/>
            <a:ext cx="1002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Besoin d’un esprit de communauté, d’un élément liant.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96960" y="2648183"/>
            <a:ext cx="5383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La diversité : à la fois un point fort et un point faible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96766" y="3577102"/>
            <a:ext cx="514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Concilier envie d’implication et contraintes de temps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5047" y="1358733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85705" y="220185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35731" y="322315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700</Words>
  <Application>Microsoft Office PowerPoint</Application>
  <PresentationFormat>Affichage à l'écran (16:9)</PresentationFormat>
  <Paragraphs>158</Paragraphs>
  <Slides>18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Comic Sans MS</vt:lpstr>
      <vt:lpstr>Cabin</vt:lpstr>
      <vt:lpstr>Bookman Old Style</vt:lpstr>
      <vt:lpstr>Helvetica Neue</vt:lpstr>
      <vt:lpstr>Wingdings</vt:lpstr>
      <vt:lpstr>Noto Symbol</vt:lpstr>
      <vt:lpstr>Calibri</vt:lpstr>
      <vt:lpstr>Arial</vt:lpstr>
      <vt:lpstr>Thème Office</vt:lpstr>
      <vt:lpstr>Présentation</vt:lpstr>
      <vt:lpstr>       Introduction de Thierry du Bouetiez : éléments de contexte  Synthèse des résultats du questionnaire et du séminaire du 8 octobre  Echange sur stratégie et priorités GNIAC (avec des pitchs pour illustrer : contrats à impact social, valorisation &amp; accompagnement de projets, insertion, économie collaborative…)  20h45 : dîner convivial  </vt:lpstr>
      <vt:lpstr>Eléments de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   14 octobre 2015</dc:title>
  <dc:creator>Denis SABARDINE</dc:creator>
  <cp:lastModifiedBy>Denis SABARDINE</cp:lastModifiedBy>
  <cp:revision>140</cp:revision>
  <cp:lastPrinted>2016-10-13T13:03:27Z</cp:lastPrinted>
  <dcterms:modified xsi:type="dcterms:W3CDTF">2016-10-15T17:23:28Z</dcterms:modified>
</cp:coreProperties>
</file>