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2" r:id="rId3"/>
    <p:sldId id="259" r:id="rId4"/>
    <p:sldId id="260" r:id="rId5"/>
    <p:sldId id="261" r:id="rId6"/>
    <p:sldId id="262" r:id="rId7"/>
    <p:sldId id="263" r:id="rId8"/>
    <p:sldId id="273" r:id="rId9"/>
    <p:sldId id="278" r:id="rId10"/>
    <p:sldId id="271" r:id="rId11"/>
    <p:sldId id="265" r:id="rId12"/>
    <p:sldId id="266" r:id="rId13"/>
    <p:sldId id="268" r:id="rId14"/>
    <p:sldId id="269" r:id="rId15"/>
    <p:sldId id="274" r:id="rId16"/>
    <p:sldId id="275" r:id="rId17"/>
    <p:sldId id="277" r:id="rId18"/>
    <p:sldId id="270"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8AE9A-24FA-432A-85ED-A12BA609E711}" type="datetimeFigureOut">
              <a:rPr lang="fr-FR" smtClean="0"/>
              <a:t>07/11/2016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3B2FF-BC97-4BD6-ABF1-30D9A3B18A54}" type="slidenum">
              <a:rPr lang="fr-FR" smtClean="0"/>
              <a:t>‹N°›</a:t>
            </a:fld>
            <a:endParaRPr lang="fr-FR"/>
          </a:p>
        </p:txBody>
      </p:sp>
    </p:spTree>
    <p:extLst>
      <p:ext uri="{BB962C8B-B14F-4D97-AF65-F5344CB8AC3E}">
        <p14:creationId xmlns:p14="http://schemas.microsoft.com/office/powerpoint/2010/main" val="2163519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435F4F4-7EFF-4BEA-B532-7BC10AC14346}" type="datetime1">
              <a:rPr lang="fr-FR" smtClean="0"/>
              <a:t>07/11/2016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365004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31ECC42-07A9-441F-B5D3-E75081502C3F}" type="datetime1">
              <a:rPr lang="fr-FR" smtClean="0"/>
              <a:t>07/11/2016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73511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9F4A2D8-A19B-4224-B448-C4EE0712A1C3}" type="datetime1">
              <a:rPr lang="fr-FR" smtClean="0"/>
              <a:t>07/11/2016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23279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EEB5F8-5FE4-4890-8BEE-281F8454AB2A}" type="datetime1">
              <a:rPr lang="fr-FR" smtClean="0"/>
              <a:t>07/11/2016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322785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91E22D5-3E98-40FB-93CC-026C0DDE1034}" type="datetime1">
              <a:rPr lang="fr-FR" smtClean="0"/>
              <a:t>07/11/2016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91956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D477C1F-CB2F-468B-9B9F-B15FE928434B}" type="datetime1">
              <a:rPr lang="fr-FR" smtClean="0"/>
              <a:t>07/11/2016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3106009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9F0ACD-C625-4A81-9802-51FA42BDD78B}" type="datetime1">
              <a:rPr lang="fr-FR" smtClean="0"/>
              <a:t>07/11/2016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58603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BB6963E-6D26-448A-8C8D-4384C4D8E2CB}" type="datetime1">
              <a:rPr lang="fr-FR" smtClean="0"/>
              <a:t>07/11/2016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16642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47D0450-26E9-4C00-A6E1-FBAD1AAC6266}" type="datetime1">
              <a:rPr lang="fr-FR" smtClean="0"/>
              <a:t>07/11/2016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25572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8911D97-476E-4233-899F-A140DFEEF883}" type="datetime1">
              <a:rPr lang="fr-FR" smtClean="0"/>
              <a:t>07/11/2016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979927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4FA3CBA-B7A2-4B56-9822-BECCE56279B0}" type="datetime1">
              <a:rPr lang="fr-FR" smtClean="0"/>
              <a:t>07/11/2016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59179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51384"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551384"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51384" y="623731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C18F2-1BDA-4738-BE96-13E074BDA475}" type="datetime1">
              <a:rPr lang="fr-FR" smtClean="0"/>
              <a:t>07/11/2016</a:t>
            </a:fld>
            <a:endParaRPr lang="fr-FR"/>
          </a:p>
        </p:txBody>
      </p:sp>
      <p:sp>
        <p:nvSpPr>
          <p:cNvPr id="5" name="Espace réservé du pied de page 4"/>
          <p:cNvSpPr>
            <a:spLocks noGrp="1"/>
          </p:cNvSpPr>
          <p:nvPr>
            <p:ph type="ftr" sz="quarter" idx="3"/>
          </p:nvPr>
        </p:nvSpPr>
        <p:spPr>
          <a:xfrm>
            <a:off x="3733528" y="623731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909992" y="6237312"/>
            <a:ext cx="2844800" cy="365125"/>
          </a:xfrm>
          <a:prstGeom prst="rect">
            <a:avLst/>
          </a:prstGeom>
        </p:spPr>
        <p:txBody>
          <a:bodyPr vert="horz" lIns="91440" tIns="45720" rIns="91440" bIns="45720" rtlCol="0" anchor="ctr"/>
          <a:lstStyle>
            <a:lvl1pPr algn="r">
              <a:defRPr sz="1600" b="1">
                <a:solidFill>
                  <a:srgbClr val="1F497D"/>
                </a:solidFill>
              </a:defRPr>
            </a:lvl1pPr>
          </a:lstStyle>
          <a:p>
            <a:fld id="{D02AFA22-9408-40C0-AE94-F3AE14214502}" type="slidenum">
              <a:rPr lang="fr-FR" smtClean="0"/>
              <a:pPr/>
              <a:t>‹N°›</a:t>
            </a:fld>
            <a:endParaRPr lang="fr-FR" dirty="0"/>
          </a:p>
        </p:txBody>
      </p:sp>
      <p:sp>
        <p:nvSpPr>
          <p:cNvPr id="7" name="Rectangle 6"/>
          <p:cNvSpPr/>
          <p:nvPr userDrawn="1"/>
        </p:nvSpPr>
        <p:spPr>
          <a:xfrm rot="19475531">
            <a:off x="-581583" y="257124"/>
            <a:ext cx="2641862" cy="370656"/>
          </a:xfrm>
          <a:prstGeom prst="rect">
            <a:avLst/>
          </a:prstGeom>
          <a:solidFill>
            <a:srgbClr val="4E98A0"/>
          </a:solidFill>
          <a:ln>
            <a:solidFill>
              <a:srgbClr val="4E98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userDrawn="1"/>
        </p:nvSpPr>
        <p:spPr>
          <a:xfrm rot="19475531">
            <a:off x="10243820" y="6105384"/>
            <a:ext cx="2677157" cy="406684"/>
          </a:xfrm>
          <a:prstGeom prst="rect">
            <a:avLst/>
          </a:prstGeom>
          <a:solidFill>
            <a:srgbClr val="4E98A0"/>
          </a:solidFill>
          <a:ln>
            <a:solidFill>
              <a:srgbClr val="4E98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0844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PowerPoint_Presentation.ppt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gniac.f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hyperlink" Target="mailto:acribadeaudumas@gmail.com" TargetMode="External"/><Relationship Id="rId2" Type="http://schemas.openxmlformats.org/officeDocument/2006/relationships/hyperlink" Target="mailto:tdubouetiez@gmail.com" TargetMode="External"/><Relationship Id="rId1" Type="http://schemas.openxmlformats.org/officeDocument/2006/relationships/slideLayout" Target="../slideLayouts/slideLayout2.xml"/><Relationship Id="rId4" Type="http://schemas.openxmlformats.org/officeDocument/2006/relationships/hyperlink" Target="mailto:d.sabard@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03712" y="404664"/>
            <a:ext cx="5040560" cy="2448272"/>
          </a:xfrm>
        </p:spPr>
        <p:txBody>
          <a:bodyPr>
            <a:normAutofit/>
          </a:bodyPr>
          <a:lstStyle/>
          <a:p>
            <a:r>
              <a:rPr lang="fr-FR" sz="9600" dirty="0">
                <a:solidFill>
                  <a:schemeClr val="tx2"/>
                </a:solidFill>
              </a:rPr>
              <a:t>GNIAC</a:t>
            </a:r>
            <a:r>
              <a:rPr lang="fr-FR" dirty="0"/>
              <a:t> </a:t>
            </a:r>
          </a:p>
        </p:txBody>
      </p:sp>
      <p:sp>
        <p:nvSpPr>
          <p:cNvPr id="3" name="Sous-titre 2"/>
          <p:cNvSpPr>
            <a:spLocks noGrp="1"/>
          </p:cNvSpPr>
          <p:nvPr>
            <p:ph type="subTitle" idx="1"/>
          </p:nvPr>
        </p:nvSpPr>
        <p:spPr>
          <a:xfrm>
            <a:off x="2279576" y="3789040"/>
            <a:ext cx="7704856" cy="1872208"/>
          </a:xfrm>
        </p:spPr>
        <p:txBody>
          <a:bodyPr>
            <a:normAutofit fontScale="62500" lnSpcReduction="20000"/>
          </a:bodyPr>
          <a:lstStyle/>
          <a:p>
            <a:r>
              <a:rPr lang="fr-FR" sz="5800" b="1" i="1" dirty="0">
                <a:solidFill>
                  <a:schemeClr val="tx2"/>
                </a:solidFill>
              </a:rPr>
              <a:t>Groupement National des Initiatives et des Acteurs Citoyens </a:t>
            </a:r>
          </a:p>
          <a:p>
            <a:endParaRPr lang="fr-FR" b="1" i="1" dirty="0">
              <a:solidFill>
                <a:schemeClr val="tx2"/>
              </a:solidFill>
            </a:endParaRPr>
          </a:p>
          <a:p>
            <a:r>
              <a:rPr lang="fr-FR" sz="4500" b="1" i="1" dirty="0">
                <a:solidFill>
                  <a:schemeClr val="tx2"/>
                </a:solidFill>
              </a:rPr>
              <a:t>Thierry du </a:t>
            </a:r>
            <a:r>
              <a:rPr lang="fr-FR" sz="4500" b="1" i="1" dirty="0" err="1">
                <a:solidFill>
                  <a:schemeClr val="tx2"/>
                </a:solidFill>
              </a:rPr>
              <a:t>Bouëtiez</a:t>
            </a:r>
            <a:r>
              <a:rPr lang="fr-FR" sz="4500" b="1" i="1" dirty="0">
                <a:solidFill>
                  <a:schemeClr val="tx2"/>
                </a:solidFill>
              </a:rPr>
              <a:t> </a:t>
            </a:r>
          </a:p>
        </p:txBody>
      </p:sp>
      <p:pic>
        <p:nvPicPr>
          <p:cNvPr id="4" name="Picture 2" descr="F:\GNIAC\GNIAC actualisé\doc de base GNIAC\GNIAC_LOGO_jpeg_06-01-201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3772" y="548680"/>
            <a:ext cx="4176464" cy="2664296"/>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numéro de diapositive 4"/>
          <p:cNvSpPr>
            <a:spLocks noGrp="1"/>
          </p:cNvSpPr>
          <p:nvPr>
            <p:ph type="sldNum" sz="quarter" idx="12"/>
          </p:nvPr>
        </p:nvSpPr>
        <p:spPr/>
        <p:txBody>
          <a:bodyPr/>
          <a:lstStyle/>
          <a:p>
            <a:fld id="{D02AFA22-9408-40C0-AE94-F3AE14214502}" type="slidenum">
              <a:rPr lang="fr-FR" smtClean="0"/>
              <a:t>1</a:t>
            </a:fld>
            <a:endParaRPr lang="fr-FR"/>
          </a:p>
        </p:txBody>
      </p:sp>
    </p:spTree>
    <p:extLst>
      <p:ext uri="{BB962C8B-B14F-4D97-AF65-F5344CB8AC3E}">
        <p14:creationId xmlns:p14="http://schemas.microsoft.com/office/powerpoint/2010/main" val="508411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29816"/>
            <a:ext cx="10972800" cy="1143000"/>
          </a:xfrm>
        </p:spPr>
        <p:txBody>
          <a:bodyPr>
            <a:noAutofit/>
          </a:bodyPr>
          <a:lstStyle/>
          <a:p>
            <a:r>
              <a:rPr lang="fr-FR" b="1" i="1" dirty="0">
                <a:solidFill>
                  <a:schemeClr val="tx2"/>
                </a:solidFill>
              </a:rPr>
              <a:t>GNIAC : un réseau de mobilisation et </a:t>
            </a:r>
            <a:br>
              <a:rPr lang="fr-FR" b="1" i="1" dirty="0">
                <a:solidFill>
                  <a:schemeClr val="tx2"/>
                </a:solidFill>
              </a:rPr>
            </a:br>
            <a:r>
              <a:rPr lang="fr-FR" b="1" i="1" dirty="0">
                <a:solidFill>
                  <a:schemeClr val="tx2"/>
                </a:solidFill>
              </a:rPr>
              <a:t>d’actions citoyennes</a:t>
            </a:r>
            <a:endParaRPr lang="fr-FR" dirty="0"/>
          </a:p>
        </p:txBody>
      </p:sp>
      <p:sp>
        <p:nvSpPr>
          <p:cNvPr id="3" name="Espace réservé du contenu 2"/>
          <p:cNvSpPr>
            <a:spLocks noGrp="1"/>
          </p:cNvSpPr>
          <p:nvPr>
            <p:ph idx="1"/>
          </p:nvPr>
        </p:nvSpPr>
        <p:spPr>
          <a:xfrm>
            <a:off x="609600" y="1683070"/>
            <a:ext cx="10972800" cy="4525963"/>
          </a:xfrm>
        </p:spPr>
        <p:txBody>
          <a:bodyPr anchor="ctr">
            <a:normAutofit/>
          </a:bodyPr>
          <a:lstStyle/>
          <a:p>
            <a:pPr>
              <a:lnSpc>
                <a:spcPct val="150000"/>
              </a:lnSpc>
            </a:pPr>
            <a:r>
              <a:rPr lang="fr-FR" sz="2400" b="1" dirty="0"/>
              <a:t>Un réservoir d’initiatives</a:t>
            </a:r>
          </a:p>
          <a:p>
            <a:pPr>
              <a:lnSpc>
                <a:spcPct val="150000"/>
              </a:lnSpc>
            </a:pPr>
            <a:r>
              <a:rPr lang="fr-FR" sz="2400" b="1" dirty="0"/>
              <a:t>Un vivier de compétences</a:t>
            </a:r>
          </a:p>
          <a:p>
            <a:pPr>
              <a:lnSpc>
                <a:spcPct val="150000"/>
              </a:lnSpc>
            </a:pPr>
            <a:r>
              <a:rPr lang="fr-FR" sz="2400" b="1" dirty="0"/>
              <a:t>Une interconnexion des réseaux via les personnes</a:t>
            </a:r>
          </a:p>
          <a:p>
            <a:pPr>
              <a:lnSpc>
                <a:spcPct val="150000"/>
              </a:lnSpc>
            </a:pPr>
            <a:r>
              <a:rPr lang="fr-FR" sz="2400" b="1" dirty="0"/>
              <a:t>Des outils a disposition des membres ( GT, GAIN, plateforme web , réseaux sociaux...)</a:t>
            </a:r>
          </a:p>
          <a:p>
            <a:pPr>
              <a:lnSpc>
                <a:spcPct val="150000"/>
              </a:lnSpc>
            </a:pPr>
            <a:r>
              <a:rPr lang="fr-FR" sz="2400" b="1" dirty="0"/>
              <a:t>Un outil de plaidoyer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10</a:t>
            </a:fld>
            <a:endParaRPr lang="fr-FR"/>
          </a:p>
        </p:txBody>
      </p:sp>
    </p:spTree>
    <p:extLst>
      <p:ext uri="{BB962C8B-B14F-4D97-AF65-F5344CB8AC3E}">
        <p14:creationId xmlns:p14="http://schemas.microsoft.com/office/powerpoint/2010/main" val="383510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hlinkClick r:id="" action="ppaction://ole?verb=0"/>
          </p:cNvPr>
          <p:cNvGraphicFramePr>
            <a:graphicFrameLocks noGrp="1" noChangeAspect="1"/>
          </p:cNvGraphicFramePr>
          <p:nvPr>
            <p:ph idx="1"/>
            <p:extLst>
              <p:ext uri="{D42A27DB-BD31-4B8C-83A1-F6EECF244321}">
                <p14:modId xmlns:p14="http://schemas.microsoft.com/office/powerpoint/2010/main" val="1266044431"/>
              </p:ext>
            </p:extLst>
          </p:nvPr>
        </p:nvGraphicFramePr>
        <p:xfrm>
          <a:off x="1859881" y="369094"/>
          <a:ext cx="8472239" cy="6119813"/>
        </p:xfrm>
        <a:graphic>
          <a:graphicData uri="http://schemas.openxmlformats.org/presentationml/2006/ole">
            <mc:AlternateContent xmlns:mc="http://schemas.openxmlformats.org/markup-compatibility/2006">
              <mc:Choice xmlns:v="urn:schemas-microsoft-com:vml" Requires="v">
                <p:oleObj spid="_x0000_s1057" name="Présentation" r:id="rId3" imgW="4079698" imgH="3060193" progId="PowerPoint.Show.12">
                  <p:embed/>
                </p:oleObj>
              </mc:Choice>
              <mc:Fallback>
                <p:oleObj name="Présentation" r:id="rId3" imgW="4079698" imgH="3060193" progId="PowerPoint.Show.12">
                  <p:embed/>
                  <p:pic>
                    <p:nvPicPr>
                      <p:cNvPr id="0" name="Espace réservé du contenu 4"/>
                      <p:cNvPicPr>
                        <a:picLocks noGrp="1" noChangeAspect="1" noChangeArrowheads="1"/>
                      </p:cNvPicPr>
                      <p:nvPr/>
                    </p:nvPicPr>
                    <p:blipFill>
                      <a:blip r:embed="rId4"/>
                      <a:srcRect/>
                      <a:stretch>
                        <a:fillRect/>
                      </a:stretch>
                    </p:blipFill>
                    <p:spPr bwMode="auto">
                      <a:xfrm>
                        <a:off x="1859881" y="369094"/>
                        <a:ext cx="8472239" cy="6119813"/>
                      </a:xfrm>
                      <a:prstGeom prst="rect">
                        <a:avLst/>
                      </a:prstGeom>
                      <a:noFill/>
                      <a:ln>
                        <a:noFill/>
                      </a:ln>
                    </p:spPr>
                  </p:pic>
                </p:oleObj>
              </mc:Fallback>
            </mc:AlternateContent>
          </a:graphicData>
        </a:graphic>
      </p:graphicFrame>
      <p:sp>
        <p:nvSpPr>
          <p:cNvPr id="3" name="Espace réservé du numéro de diapositive 2"/>
          <p:cNvSpPr>
            <a:spLocks noGrp="1"/>
          </p:cNvSpPr>
          <p:nvPr>
            <p:ph type="sldNum" sz="quarter" idx="12"/>
          </p:nvPr>
        </p:nvSpPr>
        <p:spPr/>
        <p:txBody>
          <a:bodyPr/>
          <a:lstStyle/>
          <a:p>
            <a:fld id="{D02AFA22-9408-40C0-AE94-F3AE14214502}" type="slidenum">
              <a:rPr lang="fr-FR" smtClean="0"/>
              <a:t>11</a:t>
            </a:fld>
            <a:endParaRPr lang="fr-FR"/>
          </a:p>
        </p:txBody>
      </p:sp>
    </p:spTree>
    <p:extLst>
      <p:ext uri="{BB962C8B-B14F-4D97-AF65-F5344CB8AC3E}">
        <p14:creationId xmlns:p14="http://schemas.microsoft.com/office/powerpoint/2010/main" val="2789251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562670"/>
            <a:ext cx="8229600" cy="706090"/>
          </a:xfrm>
        </p:spPr>
        <p:txBody>
          <a:bodyPr>
            <a:noAutofit/>
          </a:bodyPr>
          <a:lstStyle/>
          <a:p>
            <a:r>
              <a:rPr lang="fr-FR" b="1" dirty="0">
                <a:solidFill>
                  <a:schemeClr val="tx2"/>
                </a:solidFill>
              </a:rPr>
              <a:t>Fonctions de GNIAC</a:t>
            </a:r>
          </a:p>
        </p:txBody>
      </p:sp>
      <p:sp>
        <p:nvSpPr>
          <p:cNvPr id="3" name="Espace réservé du contenu 2"/>
          <p:cNvSpPr>
            <a:spLocks noGrp="1"/>
          </p:cNvSpPr>
          <p:nvPr>
            <p:ph idx="1"/>
          </p:nvPr>
        </p:nvSpPr>
        <p:spPr>
          <a:xfrm>
            <a:off x="659396" y="1268760"/>
            <a:ext cx="10873208" cy="5472608"/>
          </a:xfrm>
        </p:spPr>
        <p:txBody>
          <a:bodyPr>
            <a:normAutofit fontScale="70000" lnSpcReduction="20000"/>
          </a:bodyPr>
          <a:lstStyle/>
          <a:p>
            <a:pPr algn="just"/>
            <a:endParaRPr lang="fr-FR" sz="3400" b="1" dirty="0"/>
          </a:p>
          <a:p>
            <a:pPr algn="just"/>
            <a:r>
              <a:rPr lang="fr-FR" sz="3400" b="1" dirty="0"/>
              <a:t>GNIAC </a:t>
            </a:r>
            <a:r>
              <a:rPr lang="fr-FR" sz="3400" b="1" u="sng" dirty="0">
                <a:solidFill>
                  <a:schemeClr val="tx2"/>
                </a:solidFill>
              </a:rPr>
              <a:t>Tête chercheuse </a:t>
            </a:r>
            <a:r>
              <a:rPr lang="fr-FR" sz="3400" b="1" dirty="0"/>
              <a:t>: repère de bonnes pratiques et d’initiatives dont GNIAC favorise l’essaimage </a:t>
            </a:r>
          </a:p>
          <a:p>
            <a:pPr marL="0" indent="0" algn="just">
              <a:buNone/>
            </a:pPr>
            <a:endParaRPr lang="fr-FR" sz="3400" b="1" dirty="0"/>
          </a:p>
          <a:p>
            <a:pPr algn="just"/>
            <a:r>
              <a:rPr lang="fr-FR" sz="3400" b="1" u="sng" dirty="0"/>
              <a:t>GNIAC </a:t>
            </a:r>
            <a:r>
              <a:rPr lang="fr-FR" sz="3400" b="1" u="sng" dirty="0">
                <a:solidFill>
                  <a:schemeClr val="tx2"/>
                </a:solidFill>
              </a:rPr>
              <a:t>Aiguilleur</a:t>
            </a:r>
            <a:r>
              <a:rPr lang="fr-FR" sz="3400" b="1" u="sng" dirty="0"/>
              <a:t> </a:t>
            </a:r>
            <a:r>
              <a:rPr lang="fr-FR" sz="3400" dirty="0"/>
              <a:t>: </a:t>
            </a:r>
            <a:r>
              <a:rPr lang="fr-FR" sz="3400" b="1" dirty="0"/>
              <a:t>repère des compétences, met en relation et connecte les membres entre eux. Volonté que chaque membres soit responsable de la mise en circulation des informations au sein du réseau</a:t>
            </a:r>
          </a:p>
          <a:p>
            <a:pPr algn="just"/>
            <a:endParaRPr lang="fr-FR" sz="3400" b="1" dirty="0"/>
          </a:p>
          <a:p>
            <a:pPr algn="just"/>
            <a:r>
              <a:rPr lang="fr-FR" sz="3400" b="1" dirty="0"/>
              <a:t>GNIAC</a:t>
            </a:r>
            <a:r>
              <a:rPr lang="fr-FR" sz="3400" b="1" u="sng" dirty="0"/>
              <a:t> </a:t>
            </a:r>
            <a:r>
              <a:rPr lang="fr-FR" sz="3400" b="1" u="sng" dirty="0" err="1">
                <a:solidFill>
                  <a:schemeClr val="tx2"/>
                </a:solidFill>
              </a:rPr>
              <a:t>Impulseur</a:t>
            </a:r>
            <a:r>
              <a:rPr lang="fr-FR" sz="3400" b="1" u="sng" dirty="0"/>
              <a:t> </a:t>
            </a:r>
            <a:r>
              <a:rPr lang="fr-FR" sz="3400" dirty="0"/>
              <a:t>: </a:t>
            </a:r>
            <a:r>
              <a:rPr lang="fr-FR" sz="3400" b="1" dirty="0"/>
              <a:t>vient en appui en proposant une méthode à ceux qui veulent monter une expérimentation (Ex : PCPE et éducation)</a:t>
            </a:r>
          </a:p>
          <a:p>
            <a:pPr marL="0" indent="0" algn="just">
              <a:buNone/>
            </a:pPr>
            <a:endParaRPr lang="fr-FR" sz="3400" b="1" u="sng" dirty="0"/>
          </a:p>
          <a:p>
            <a:pPr algn="just"/>
            <a:r>
              <a:rPr lang="fr-FR" sz="3400" b="1" u="sng" dirty="0"/>
              <a:t>GNIAC </a:t>
            </a:r>
            <a:r>
              <a:rPr lang="fr-FR" sz="3400" b="1" u="sng" dirty="0">
                <a:solidFill>
                  <a:schemeClr val="tx2"/>
                </a:solidFill>
              </a:rPr>
              <a:t>Poil à gratter </a:t>
            </a:r>
            <a:r>
              <a:rPr lang="fr-FR" sz="3400" b="1" dirty="0"/>
              <a:t>: discuter et mettre en débat le fonctionnement des politiques publiques </a:t>
            </a:r>
          </a:p>
          <a:p>
            <a:pPr algn="just"/>
            <a:r>
              <a:rPr lang="fr-FR" sz="3400" b="1" i="1" dirty="0"/>
              <a:t>Ex : contributions spontanées des </a:t>
            </a:r>
            <a:r>
              <a:rPr lang="fr-FR" sz="3400" b="1" i="1" dirty="0" err="1"/>
              <a:t>gniaqueurs</a:t>
            </a:r>
            <a:r>
              <a:rPr lang="fr-FR" sz="3400" b="1" i="1" dirty="0"/>
              <a:t> au débat sur la création d’une Agence de développement économique</a:t>
            </a:r>
          </a:p>
          <a:p>
            <a:endParaRPr lang="fr-FR"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12</a:t>
            </a:fld>
            <a:endParaRPr lang="fr-FR"/>
          </a:p>
        </p:txBody>
      </p:sp>
    </p:spTree>
    <p:extLst>
      <p:ext uri="{BB962C8B-B14F-4D97-AF65-F5344CB8AC3E}">
        <p14:creationId xmlns:p14="http://schemas.microsoft.com/office/powerpoint/2010/main" val="3525649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620688"/>
            <a:ext cx="8229600" cy="490066"/>
          </a:xfrm>
        </p:spPr>
        <p:txBody>
          <a:bodyPr>
            <a:noAutofit/>
          </a:bodyPr>
          <a:lstStyle/>
          <a:p>
            <a:r>
              <a:rPr lang="fr-FR" b="1" dirty="0">
                <a:solidFill>
                  <a:schemeClr val="tx2"/>
                </a:solidFill>
              </a:rPr>
              <a:t>Les outils GNIAC</a:t>
            </a:r>
            <a:endParaRPr lang="fr-FR" dirty="0"/>
          </a:p>
        </p:txBody>
      </p:sp>
      <p:sp>
        <p:nvSpPr>
          <p:cNvPr id="3" name="Espace réservé du contenu 2"/>
          <p:cNvSpPr>
            <a:spLocks noGrp="1"/>
          </p:cNvSpPr>
          <p:nvPr>
            <p:ph idx="1"/>
          </p:nvPr>
        </p:nvSpPr>
        <p:spPr>
          <a:xfrm>
            <a:off x="695400" y="1523925"/>
            <a:ext cx="10801200" cy="5145435"/>
          </a:xfrm>
        </p:spPr>
        <p:txBody>
          <a:bodyPr>
            <a:normAutofit fontScale="92500" lnSpcReduction="10000"/>
          </a:bodyPr>
          <a:lstStyle/>
          <a:p>
            <a:r>
              <a:rPr lang="fr-FR" sz="2700" b="1" u="sng" dirty="0">
                <a:solidFill>
                  <a:schemeClr val="tx2"/>
                </a:solidFill>
              </a:rPr>
              <a:t>GNIAC incubateur d’expérimentations accompagnées</a:t>
            </a:r>
          </a:p>
          <a:p>
            <a:pPr lvl="1">
              <a:buFont typeface="Wingdings" panose="05000000000000000000" pitchFamily="2" charset="2"/>
              <a:buChar char="Ø"/>
            </a:pPr>
            <a:r>
              <a:rPr lang="fr-FR" sz="2600" b="1" dirty="0"/>
              <a:t>GNIAC peut incuber des expérimentations avant que celles-ci ne se créent un statut juridique propre en devenant un pôle opérationnel autonome avec ses propres ressources </a:t>
            </a:r>
          </a:p>
          <a:p>
            <a:pPr marL="457200" lvl="1" indent="0">
              <a:buNone/>
            </a:pPr>
            <a:endParaRPr lang="fr-FR" b="1" dirty="0"/>
          </a:p>
          <a:p>
            <a:pPr lvl="0"/>
            <a:r>
              <a:rPr lang="fr-FR" sz="2700" b="1" u="sng" dirty="0">
                <a:solidFill>
                  <a:srgbClr val="1F497D"/>
                </a:solidFill>
              </a:rPr>
              <a:t>Valorisation et soutien aux initiatives</a:t>
            </a:r>
          </a:p>
          <a:p>
            <a:pPr lvl="1">
              <a:buFont typeface="Wingdings" panose="05000000000000000000" pitchFamily="2" charset="2"/>
              <a:buChar char="Ø"/>
            </a:pPr>
            <a:r>
              <a:rPr lang="fr-FR" sz="2600" b="1" dirty="0"/>
              <a:t>Via le site </a:t>
            </a:r>
            <a:r>
              <a:rPr lang="fr-FR" sz="2600" b="1" dirty="0">
                <a:hlinkClick r:id="rId2"/>
              </a:rPr>
              <a:t>www.gniac.fr</a:t>
            </a:r>
            <a:r>
              <a:rPr lang="fr-FR" sz="2600" b="1" dirty="0"/>
              <a:t>, des tours de tables, des pools d’expertises…</a:t>
            </a:r>
          </a:p>
          <a:p>
            <a:pPr marL="0" indent="0">
              <a:buNone/>
            </a:pPr>
            <a:endParaRPr lang="fr-FR" b="1" dirty="0"/>
          </a:p>
          <a:p>
            <a:r>
              <a:rPr lang="fr-FR" sz="2700" b="1" u="sng" dirty="0">
                <a:solidFill>
                  <a:schemeClr val="tx2"/>
                </a:solidFill>
              </a:rPr>
              <a:t>Les réseaux locaux</a:t>
            </a:r>
          </a:p>
          <a:p>
            <a:pPr lvl="1" algn="just">
              <a:buFont typeface="Wingdings" panose="05000000000000000000" pitchFamily="2" charset="2"/>
              <a:buChar char="Ø"/>
            </a:pPr>
            <a:r>
              <a:rPr lang="fr-FR" sz="2600" b="1" dirty="0"/>
              <a:t>Le développement territorial peut se créer sous forme d’</a:t>
            </a:r>
            <a:r>
              <a:rPr lang="fr-FR" sz="2600" b="1" dirty="0" err="1"/>
              <a:t>impulseur</a:t>
            </a:r>
            <a:r>
              <a:rPr lang="fr-FR" sz="2600" b="1" dirty="0"/>
              <a:t> local ou de pôle opérationnel : un groupe, un territoire, un thème, invitations entre membres, financement local (Bordeaux, Lyon)</a:t>
            </a:r>
          </a:p>
          <a:p>
            <a:endParaRPr lang="fr-FR"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13</a:t>
            </a:fld>
            <a:endParaRPr lang="fr-FR" dirty="0"/>
          </a:p>
        </p:txBody>
      </p:sp>
    </p:spTree>
    <p:extLst>
      <p:ext uri="{BB962C8B-B14F-4D97-AF65-F5344CB8AC3E}">
        <p14:creationId xmlns:p14="http://schemas.microsoft.com/office/powerpoint/2010/main" val="2463430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634678"/>
            <a:ext cx="8229600" cy="490066"/>
          </a:xfrm>
        </p:spPr>
        <p:txBody>
          <a:bodyPr>
            <a:noAutofit/>
          </a:bodyPr>
          <a:lstStyle/>
          <a:p>
            <a:r>
              <a:rPr lang="fr-FR" b="1" dirty="0">
                <a:solidFill>
                  <a:srgbClr val="1F497D"/>
                </a:solidFill>
              </a:rPr>
              <a:t>Les chantiers GNIAC</a:t>
            </a:r>
            <a:endParaRPr lang="fr-FR" dirty="0">
              <a:solidFill>
                <a:srgbClr val="1F497D"/>
              </a:solidFill>
            </a:endParaRPr>
          </a:p>
        </p:txBody>
      </p:sp>
      <p:sp>
        <p:nvSpPr>
          <p:cNvPr id="3" name="Espace réservé du contenu 2"/>
          <p:cNvSpPr>
            <a:spLocks noGrp="1"/>
          </p:cNvSpPr>
          <p:nvPr>
            <p:ph idx="1"/>
          </p:nvPr>
        </p:nvSpPr>
        <p:spPr>
          <a:xfrm>
            <a:off x="479376" y="1484783"/>
            <a:ext cx="11233248" cy="5832649"/>
          </a:xfrm>
        </p:spPr>
        <p:txBody>
          <a:bodyPr>
            <a:noAutofit/>
          </a:bodyPr>
          <a:lstStyle/>
          <a:p>
            <a:pPr algn="just">
              <a:lnSpc>
                <a:spcPct val="150000"/>
              </a:lnSpc>
            </a:pPr>
            <a:r>
              <a:rPr lang="fr-FR" sz="2000" b="1" u="sng" dirty="0">
                <a:solidFill>
                  <a:schemeClr val="tx2"/>
                </a:solidFill>
              </a:rPr>
              <a:t>Le PCPE:  (Pôle Citoyen Pour l’Emploi)</a:t>
            </a:r>
          </a:p>
          <a:p>
            <a:pPr marL="685800" lvl="1" algn="just">
              <a:lnSpc>
                <a:spcPct val="150000"/>
              </a:lnSpc>
              <a:buFont typeface="Wingdings" panose="05000000000000000000" pitchFamily="2" charset="2"/>
              <a:buChar char="Ø"/>
            </a:pPr>
            <a:r>
              <a:rPr lang="fr-FR" sz="2000" b="1" dirty="0"/>
              <a:t>poursuite de l’expérimentation dans le 93 et essaimage progressif de la méthodologie PCPE : </a:t>
            </a:r>
            <a:r>
              <a:rPr lang="fr-FR" sz="2000" b="1" u="sng" dirty="0"/>
              <a:t>collectif société civile-institutions sur objectifs partagés, management de projet</a:t>
            </a:r>
            <a:r>
              <a:rPr lang="fr-FR" sz="2000" b="1" dirty="0"/>
              <a:t> : enseignements, méthodologie de mobilisation territoriale et d’implication citoyenne</a:t>
            </a:r>
          </a:p>
          <a:p>
            <a:pPr algn="just">
              <a:lnSpc>
                <a:spcPct val="150000"/>
              </a:lnSpc>
            </a:pPr>
            <a:endParaRPr lang="fr-FR" sz="1800" b="1" dirty="0"/>
          </a:p>
          <a:p>
            <a:pPr algn="just">
              <a:lnSpc>
                <a:spcPct val="150000"/>
              </a:lnSpc>
            </a:pPr>
            <a:r>
              <a:rPr lang="fr-FR" sz="2000" b="1" u="sng" dirty="0">
                <a:solidFill>
                  <a:schemeClr val="tx2"/>
                </a:solidFill>
              </a:rPr>
              <a:t>Le transfert de méthodologie </a:t>
            </a:r>
            <a:r>
              <a:rPr lang="fr-FR" sz="2000" b="1" dirty="0">
                <a:solidFill>
                  <a:schemeClr val="tx2"/>
                </a:solidFill>
              </a:rPr>
              <a:t>: </a:t>
            </a:r>
          </a:p>
          <a:p>
            <a:pPr lvl="1" algn="just">
              <a:lnSpc>
                <a:spcPct val="150000"/>
              </a:lnSpc>
              <a:buFont typeface="Wingdings" panose="05000000000000000000" pitchFamily="2" charset="2"/>
              <a:buChar char="Ø"/>
            </a:pPr>
            <a:r>
              <a:rPr lang="fr-FR" sz="2000" b="1" dirty="0"/>
              <a:t>déploiement à Bordeaux, transfert à Groupe Education</a:t>
            </a:r>
          </a:p>
          <a:p>
            <a:pPr algn="just">
              <a:lnSpc>
                <a:spcPct val="150000"/>
              </a:lnSpc>
            </a:pPr>
            <a:endParaRPr lang="fr-FR" sz="1800" b="1" dirty="0"/>
          </a:p>
          <a:p>
            <a:pPr>
              <a:lnSpc>
                <a:spcPct val="150000"/>
              </a:lnSpc>
            </a:pPr>
            <a:r>
              <a:rPr lang="fr-FR" sz="2000" b="1" u="sng" dirty="0">
                <a:solidFill>
                  <a:schemeClr val="tx2"/>
                </a:solidFill>
              </a:rPr>
              <a:t>Renforcement du volet plaidoyer </a:t>
            </a:r>
            <a:r>
              <a:rPr lang="fr-FR" sz="2000" b="1" dirty="0">
                <a:solidFill>
                  <a:schemeClr val="tx2"/>
                </a:solidFill>
              </a:rPr>
              <a:t>:</a:t>
            </a:r>
          </a:p>
          <a:p>
            <a:pPr lvl="1">
              <a:lnSpc>
                <a:spcPct val="150000"/>
              </a:lnSpc>
              <a:buFont typeface="Wingdings" panose="05000000000000000000" pitchFamily="2" charset="2"/>
              <a:buChar char="Ø"/>
            </a:pPr>
            <a:r>
              <a:rPr lang="fr-FR" sz="2000" b="1" dirty="0"/>
              <a:t>Tribune presse &amp; dossier démonstrateur de réussites</a:t>
            </a:r>
          </a:p>
          <a:p>
            <a:pPr lvl="1">
              <a:lnSpc>
                <a:spcPct val="150000"/>
              </a:lnSpc>
              <a:buFont typeface="Wingdings" panose="05000000000000000000" pitchFamily="2" charset="2"/>
              <a:buChar char="Ø"/>
            </a:pPr>
            <a:r>
              <a:rPr lang="fr-FR" sz="2000" b="1" dirty="0"/>
              <a:t>Propositions spécifiques aux candidats élections 2017</a:t>
            </a:r>
          </a:p>
          <a:p>
            <a:pPr>
              <a:lnSpc>
                <a:spcPct val="150000"/>
              </a:lnSpc>
            </a:pPr>
            <a:endParaRPr lang="fr-FR" sz="1200" dirty="0">
              <a:solidFill>
                <a:schemeClr val="tx2"/>
              </a:solidFill>
            </a:endParaRPr>
          </a:p>
          <a:p>
            <a:endParaRPr lang="fr-FR" sz="1200"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14</a:t>
            </a:fld>
            <a:endParaRPr lang="fr-FR"/>
          </a:p>
        </p:txBody>
      </p:sp>
    </p:spTree>
    <p:extLst>
      <p:ext uri="{BB962C8B-B14F-4D97-AF65-F5344CB8AC3E}">
        <p14:creationId xmlns:p14="http://schemas.microsoft.com/office/powerpoint/2010/main" val="159131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93622" y="500479"/>
            <a:ext cx="6804756" cy="1200329"/>
          </a:xfrm>
          <a:prstGeom prst="rect">
            <a:avLst/>
          </a:prstGeom>
          <a:noFill/>
        </p:spPr>
        <p:txBody>
          <a:bodyPr wrap="square" rtlCol="0">
            <a:spAutoFit/>
          </a:bodyPr>
          <a:lstStyle/>
          <a:p>
            <a:pPr algn="ctr"/>
            <a:r>
              <a:rPr lang="fr-FR" sz="4400" b="1" i="1" dirty="0">
                <a:solidFill>
                  <a:srgbClr val="1F497D"/>
                </a:solidFill>
                <a:latin typeface="Bookman Old Style" panose="02050604050505020204" pitchFamily="18" charset="0"/>
              </a:rPr>
              <a:t>Focus sur le PCPE</a:t>
            </a:r>
          </a:p>
          <a:p>
            <a:pPr algn="ctr"/>
            <a:r>
              <a:rPr lang="fr-FR" sz="2800" b="1" i="1" dirty="0">
                <a:latin typeface="Bookman Old Style" panose="02050604050505020204" pitchFamily="18" charset="0"/>
              </a:rPr>
              <a:t>Ses principes</a:t>
            </a:r>
          </a:p>
        </p:txBody>
      </p:sp>
      <p:sp>
        <p:nvSpPr>
          <p:cNvPr id="5" name="ZoneTexte 4"/>
          <p:cNvSpPr txBox="1"/>
          <p:nvPr/>
        </p:nvSpPr>
        <p:spPr>
          <a:xfrm>
            <a:off x="5641740" y="4953362"/>
            <a:ext cx="4536504" cy="707886"/>
          </a:xfrm>
          <a:prstGeom prst="rect">
            <a:avLst/>
          </a:prstGeom>
          <a:noFill/>
        </p:spPr>
        <p:txBody>
          <a:bodyPr wrap="square" rtlCol="0">
            <a:spAutoFit/>
          </a:bodyPr>
          <a:lstStyle/>
          <a:p>
            <a:pPr algn="ctr"/>
            <a:r>
              <a:rPr lang="fr-FR" sz="2000" b="1" dirty="0"/>
              <a:t>Privilégier la proximité, les circuits courts, l’écoute et la qualité de service</a:t>
            </a:r>
          </a:p>
        </p:txBody>
      </p:sp>
      <p:sp>
        <p:nvSpPr>
          <p:cNvPr id="6" name="ZoneTexte 5"/>
          <p:cNvSpPr txBox="1"/>
          <p:nvPr/>
        </p:nvSpPr>
        <p:spPr>
          <a:xfrm>
            <a:off x="3683224" y="3574894"/>
            <a:ext cx="5634626" cy="707886"/>
          </a:xfrm>
          <a:prstGeom prst="rect">
            <a:avLst/>
          </a:prstGeom>
          <a:noFill/>
        </p:spPr>
        <p:txBody>
          <a:bodyPr wrap="square" rtlCol="0">
            <a:spAutoFit/>
          </a:bodyPr>
          <a:lstStyle/>
          <a:p>
            <a:pPr algn="ctr"/>
            <a:r>
              <a:rPr lang="fr-FR" sz="2000" b="1" dirty="0"/>
              <a:t>Encourager la coopération entre les organisations dans une logique de décloisonnement</a:t>
            </a:r>
          </a:p>
        </p:txBody>
      </p:sp>
      <p:sp>
        <p:nvSpPr>
          <p:cNvPr id="7" name="ZoneTexte 6"/>
          <p:cNvSpPr txBox="1"/>
          <p:nvPr/>
        </p:nvSpPr>
        <p:spPr>
          <a:xfrm>
            <a:off x="1271464" y="2504202"/>
            <a:ext cx="8316416" cy="400110"/>
          </a:xfrm>
          <a:prstGeom prst="rect">
            <a:avLst/>
          </a:prstGeom>
          <a:noFill/>
        </p:spPr>
        <p:txBody>
          <a:bodyPr wrap="square" rtlCol="0">
            <a:spAutoFit/>
          </a:bodyPr>
          <a:lstStyle/>
          <a:p>
            <a:pPr algn="ctr"/>
            <a:r>
              <a:rPr lang="fr-FR" sz="2000" b="1" dirty="0"/>
              <a:t>Agir en complémentarité avec les actions et structures existantes</a:t>
            </a:r>
          </a:p>
        </p:txBody>
      </p:sp>
      <p:sp>
        <p:nvSpPr>
          <p:cNvPr id="8" name="ZoneTexte 7"/>
          <p:cNvSpPr txBox="1"/>
          <p:nvPr/>
        </p:nvSpPr>
        <p:spPr>
          <a:xfrm>
            <a:off x="1522984" y="1949931"/>
            <a:ext cx="648072" cy="830997"/>
          </a:xfrm>
          <a:prstGeom prst="rect">
            <a:avLst/>
          </a:prstGeom>
          <a:noFill/>
        </p:spPr>
        <p:txBody>
          <a:bodyPr wrap="square" rtlCol="0">
            <a:spAutoFit/>
          </a:bodyPr>
          <a:lstStyle/>
          <a:p>
            <a:r>
              <a:rPr lang="fr-FR" sz="4800" b="1" i="1" dirty="0">
                <a:solidFill>
                  <a:schemeClr val="bg1">
                    <a:lumMod val="75000"/>
                  </a:schemeClr>
                </a:solidFill>
                <a:latin typeface="Bookman Old Style" panose="02050604050505020204" pitchFamily="18" charset="0"/>
              </a:rPr>
              <a:t>1</a:t>
            </a:r>
            <a:endParaRPr lang="fr-FR" sz="4800" dirty="0">
              <a:solidFill>
                <a:schemeClr val="bg1">
                  <a:lumMod val="75000"/>
                </a:schemeClr>
              </a:solidFill>
            </a:endParaRPr>
          </a:p>
        </p:txBody>
      </p:sp>
      <p:sp>
        <p:nvSpPr>
          <p:cNvPr id="9" name="ZoneTexte 8"/>
          <p:cNvSpPr txBox="1"/>
          <p:nvPr/>
        </p:nvSpPr>
        <p:spPr>
          <a:xfrm>
            <a:off x="3323184" y="3070840"/>
            <a:ext cx="648072" cy="830997"/>
          </a:xfrm>
          <a:prstGeom prst="rect">
            <a:avLst/>
          </a:prstGeom>
          <a:noFill/>
        </p:spPr>
        <p:txBody>
          <a:bodyPr wrap="square" rtlCol="0">
            <a:spAutoFit/>
          </a:bodyPr>
          <a:lstStyle/>
          <a:p>
            <a:r>
              <a:rPr lang="fr-FR" sz="4800" b="1" i="1" dirty="0">
                <a:solidFill>
                  <a:schemeClr val="bg1">
                    <a:lumMod val="75000"/>
                  </a:schemeClr>
                </a:solidFill>
                <a:latin typeface="Bookman Old Style" panose="02050604050505020204" pitchFamily="18" charset="0"/>
              </a:rPr>
              <a:t>2</a:t>
            </a:r>
            <a:endParaRPr lang="fr-FR" sz="4800" dirty="0">
              <a:solidFill>
                <a:schemeClr val="bg1">
                  <a:lumMod val="75000"/>
                </a:schemeClr>
              </a:solidFill>
            </a:endParaRPr>
          </a:p>
        </p:txBody>
      </p:sp>
      <p:sp>
        <p:nvSpPr>
          <p:cNvPr id="10" name="ZoneTexte 9"/>
          <p:cNvSpPr txBox="1"/>
          <p:nvPr/>
        </p:nvSpPr>
        <p:spPr>
          <a:xfrm>
            <a:off x="5569732" y="4496928"/>
            <a:ext cx="648072" cy="830997"/>
          </a:xfrm>
          <a:prstGeom prst="rect">
            <a:avLst/>
          </a:prstGeom>
          <a:noFill/>
        </p:spPr>
        <p:txBody>
          <a:bodyPr wrap="square" rtlCol="0">
            <a:spAutoFit/>
          </a:bodyPr>
          <a:lstStyle/>
          <a:p>
            <a:r>
              <a:rPr lang="fr-FR" sz="4800" b="1" i="1" dirty="0">
                <a:solidFill>
                  <a:schemeClr val="bg1">
                    <a:lumMod val="75000"/>
                  </a:schemeClr>
                </a:solidFill>
                <a:latin typeface="Bookman Old Style" panose="02050604050505020204" pitchFamily="18" charset="0"/>
              </a:rPr>
              <a:t>3</a:t>
            </a:r>
            <a:endParaRPr lang="fr-FR" sz="4800" dirty="0">
              <a:solidFill>
                <a:schemeClr val="bg1">
                  <a:lumMod val="75000"/>
                </a:schemeClr>
              </a:solidFill>
            </a:endParaRPr>
          </a:p>
        </p:txBody>
      </p:sp>
      <p:sp>
        <p:nvSpPr>
          <p:cNvPr id="3" name="Espace réservé du numéro de diapositive 2"/>
          <p:cNvSpPr>
            <a:spLocks noGrp="1"/>
          </p:cNvSpPr>
          <p:nvPr>
            <p:ph type="sldNum" sz="quarter" idx="12"/>
          </p:nvPr>
        </p:nvSpPr>
        <p:spPr/>
        <p:txBody>
          <a:bodyPr/>
          <a:lstStyle/>
          <a:p>
            <a:fld id="{D02AFA22-9408-40C0-AE94-F3AE14214502}" type="slidenum">
              <a:rPr lang="fr-FR" smtClean="0"/>
              <a:t>15</a:t>
            </a:fld>
            <a:endParaRPr lang="fr-FR"/>
          </a:p>
        </p:txBody>
      </p:sp>
    </p:spTree>
    <p:extLst>
      <p:ext uri="{BB962C8B-B14F-4D97-AF65-F5344CB8AC3E}">
        <p14:creationId xmlns:p14="http://schemas.microsoft.com/office/powerpoint/2010/main" val="1328864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e 12"/>
          <p:cNvGrpSpPr>
            <a:grpSpLocks noChangeAspect="1"/>
          </p:cNvGrpSpPr>
          <p:nvPr/>
        </p:nvGrpSpPr>
        <p:grpSpPr bwMode="auto">
          <a:xfrm>
            <a:off x="2663013" y="1349658"/>
            <a:ext cx="6865974" cy="5252780"/>
            <a:chOff x="0" y="0"/>
            <a:chExt cx="91414" cy="61926"/>
          </a:xfrm>
        </p:grpSpPr>
        <p:sp>
          <p:nvSpPr>
            <p:cNvPr id="13" name="Ellipse 48"/>
            <p:cNvSpPr>
              <a:spLocks noChangeArrowheads="1"/>
            </p:cNvSpPr>
            <p:nvPr/>
          </p:nvSpPr>
          <p:spPr bwMode="auto">
            <a:xfrm>
              <a:off x="4675" y="1440"/>
              <a:ext cx="81369" cy="60486"/>
            </a:xfrm>
            <a:prstGeom prst="ellipse">
              <a:avLst/>
            </a:prstGeom>
            <a:noFill/>
            <a:ln w="12700">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4" name="Forme libre 49"/>
            <p:cNvSpPr>
              <a:spLocks/>
            </p:cNvSpPr>
            <p:nvPr/>
          </p:nvSpPr>
          <p:spPr bwMode="auto">
            <a:xfrm>
              <a:off x="29986" y="14336"/>
              <a:ext cx="7537" cy="12775"/>
            </a:xfrm>
            <a:custGeom>
              <a:avLst/>
              <a:gdLst>
                <a:gd name="T0" fmla="*/ 7531 w 753628"/>
                <a:gd name="T1" fmla="*/ 12775 h 1277471"/>
                <a:gd name="T2" fmla="*/ 6321 w 753628"/>
                <a:gd name="T3" fmla="*/ 4707 h 1277471"/>
                <a:gd name="T4" fmla="*/ 0 w 753628"/>
                <a:gd name="T5" fmla="*/ 0 h 1277471"/>
                <a:gd name="T6" fmla="*/ 0 60000 65536"/>
                <a:gd name="T7" fmla="*/ 0 60000 65536"/>
                <a:gd name="T8" fmla="*/ 0 60000 65536"/>
              </a:gdLst>
              <a:ahLst/>
              <a:cxnLst>
                <a:cxn ang="T6">
                  <a:pos x="T0" y="T1"/>
                </a:cxn>
                <a:cxn ang="T7">
                  <a:pos x="T2" y="T3"/>
                </a:cxn>
                <a:cxn ang="T8">
                  <a:pos x="T4" y="T5"/>
                </a:cxn>
              </a:cxnLst>
              <a:rect l="0" t="0" r="r" b="b"/>
              <a:pathLst>
                <a:path w="753628" h="1277471">
                  <a:moveTo>
                    <a:pt x="753035" y="1277471"/>
                  </a:moveTo>
                  <a:cubicBezTo>
                    <a:pt x="755276" y="980515"/>
                    <a:pt x="757518" y="683559"/>
                    <a:pt x="632012" y="470647"/>
                  </a:cubicBezTo>
                  <a:cubicBezTo>
                    <a:pt x="506506" y="257735"/>
                    <a:pt x="253253" y="128867"/>
                    <a:pt x="0" y="0"/>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5" name="Connecteur droit 50"/>
            <p:cNvSpPr>
              <a:spLocks noChangeShapeType="1"/>
            </p:cNvSpPr>
            <p:nvPr/>
          </p:nvSpPr>
          <p:spPr bwMode="auto">
            <a:xfrm flipV="1">
              <a:off x="45626" y="14401"/>
              <a:ext cx="94" cy="12665"/>
            </a:xfrm>
            <a:prstGeom prst="line">
              <a:avLst/>
            </a:prstGeom>
            <a:noFill/>
            <a:ln w="28575">
              <a:solidFill>
                <a:srgbClr val="C74E45"/>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Forme libre 51"/>
            <p:cNvSpPr>
              <a:spLocks/>
            </p:cNvSpPr>
            <p:nvPr/>
          </p:nvSpPr>
          <p:spPr bwMode="auto">
            <a:xfrm>
              <a:off x="52712" y="15278"/>
              <a:ext cx="8472" cy="11833"/>
            </a:xfrm>
            <a:custGeom>
              <a:avLst/>
              <a:gdLst>
                <a:gd name="T0" fmla="*/ 0 w 847165"/>
                <a:gd name="T1" fmla="*/ 11969 h 1169894"/>
                <a:gd name="T2" fmla="*/ 1883 w 847165"/>
                <a:gd name="T3" fmla="*/ 4540 h 1169894"/>
                <a:gd name="T4" fmla="*/ 8472 w 847165"/>
                <a:gd name="T5" fmla="*/ 0 h 1169894"/>
                <a:gd name="T6" fmla="*/ 0 60000 65536"/>
                <a:gd name="T7" fmla="*/ 0 60000 65536"/>
                <a:gd name="T8" fmla="*/ 0 60000 65536"/>
              </a:gdLst>
              <a:ahLst/>
              <a:cxnLst>
                <a:cxn ang="T6">
                  <a:pos x="T0" y="T1"/>
                </a:cxn>
                <a:cxn ang="T7">
                  <a:pos x="T2" y="T3"/>
                </a:cxn>
                <a:cxn ang="T8">
                  <a:pos x="T4" y="T5"/>
                </a:cxn>
              </a:cxnLst>
              <a:rect l="0" t="0" r="r" b="b"/>
              <a:pathLst>
                <a:path w="847165" h="1169894">
                  <a:moveTo>
                    <a:pt x="0" y="1169894"/>
                  </a:moveTo>
                  <a:cubicBezTo>
                    <a:pt x="23532" y="904314"/>
                    <a:pt x="47065" y="638735"/>
                    <a:pt x="188259" y="443753"/>
                  </a:cubicBezTo>
                  <a:cubicBezTo>
                    <a:pt x="329453" y="248771"/>
                    <a:pt x="588309" y="124385"/>
                    <a:pt x="847165" y="0"/>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7" name="Forme libre 52"/>
            <p:cNvSpPr>
              <a:spLocks/>
            </p:cNvSpPr>
            <p:nvPr/>
          </p:nvSpPr>
          <p:spPr bwMode="auto">
            <a:xfrm>
              <a:off x="34962" y="37196"/>
              <a:ext cx="3088" cy="9279"/>
            </a:xfrm>
            <a:custGeom>
              <a:avLst/>
              <a:gdLst>
                <a:gd name="T0" fmla="*/ 2286 w 308838"/>
                <a:gd name="T1" fmla="*/ 0 h 927847"/>
                <a:gd name="T2" fmla="*/ 2958 w 308838"/>
                <a:gd name="T3" fmla="*/ 4707 h 927847"/>
                <a:gd name="T4" fmla="*/ 0 w 308838"/>
                <a:gd name="T5" fmla="*/ 9279 h 927847"/>
                <a:gd name="T6" fmla="*/ 0 60000 65536"/>
                <a:gd name="T7" fmla="*/ 0 60000 65536"/>
                <a:gd name="T8" fmla="*/ 0 60000 65536"/>
              </a:gdLst>
              <a:ahLst/>
              <a:cxnLst>
                <a:cxn ang="T6">
                  <a:pos x="T0" y="T1"/>
                </a:cxn>
                <a:cxn ang="T7">
                  <a:pos x="T2" y="T3"/>
                </a:cxn>
                <a:cxn ang="T8">
                  <a:pos x="T4" y="T5"/>
                </a:cxn>
              </a:cxnLst>
              <a:rect l="0" t="0" r="r" b="b"/>
              <a:pathLst>
                <a:path w="308838" h="927847">
                  <a:moveTo>
                    <a:pt x="228600" y="0"/>
                  </a:moveTo>
                  <a:cubicBezTo>
                    <a:pt x="281268" y="158003"/>
                    <a:pt x="333936" y="316006"/>
                    <a:pt x="295836" y="470647"/>
                  </a:cubicBezTo>
                  <a:cubicBezTo>
                    <a:pt x="257736" y="625288"/>
                    <a:pt x="128868" y="776567"/>
                    <a:pt x="0" y="927847"/>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8" name="Forme libre 53"/>
            <p:cNvSpPr>
              <a:spLocks/>
            </p:cNvSpPr>
            <p:nvPr/>
          </p:nvSpPr>
          <p:spPr bwMode="auto">
            <a:xfrm>
              <a:off x="51903" y="37196"/>
              <a:ext cx="3898" cy="10324"/>
            </a:xfrm>
            <a:custGeom>
              <a:avLst/>
              <a:gdLst>
                <a:gd name="T0" fmla="*/ 494 w 498790"/>
                <a:gd name="T1" fmla="*/ 0 h 1032330"/>
                <a:gd name="T2" fmla="*/ 165 w 498790"/>
                <a:gd name="T3" fmla="*/ 5648 h 1032330"/>
                <a:gd name="T4" fmla="*/ 2793 w 498790"/>
                <a:gd name="T5" fmla="*/ 9952 h 1032330"/>
                <a:gd name="T6" fmla="*/ 2793 w 498790"/>
                <a:gd name="T7" fmla="*/ 9817 h 10323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8790" h="1032330">
                  <a:moveTo>
                    <a:pt x="80866" y="0"/>
                  </a:moveTo>
                  <a:cubicBezTo>
                    <a:pt x="22595" y="199465"/>
                    <a:pt x="-35675" y="398930"/>
                    <a:pt x="27078" y="564777"/>
                  </a:cubicBezTo>
                  <a:cubicBezTo>
                    <a:pt x="89831" y="730624"/>
                    <a:pt x="385666" y="925607"/>
                    <a:pt x="457384" y="995083"/>
                  </a:cubicBezTo>
                  <a:cubicBezTo>
                    <a:pt x="529102" y="1064559"/>
                    <a:pt x="493243" y="1023097"/>
                    <a:pt x="457384" y="981636"/>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9" name="Connecteur droit 54"/>
            <p:cNvSpPr>
              <a:spLocks noChangeShapeType="1"/>
            </p:cNvSpPr>
            <p:nvPr/>
          </p:nvSpPr>
          <p:spPr bwMode="auto">
            <a:xfrm flipV="1">
              <a:off x="61184" y="32145"/>
              <a:ext cx="6467" cy="0"/>
            </a:xfrm>
            <a:prstGeom prst="line">
              <a:avLst/>
            </a:prstGeom>
            <a:noFill/>
            <a:ln w="28575">
              <a:solidFill>
                <a:srgbClr val="C74E45"/>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 name="Connecteur droit 55"/>
            <p:cNvSpPr>
              <a:spLocks noChangeShapeType="1"/>
            </p:cNvSpPr>
            <p:nvPr/>
          </p:nvSpPr>
          <p:spPr bwMode="auto">
            <a:xfrm flipH="1" flipV="1">
              <a:off x="23762" y="32145"/>
              <a:ext cx="6306" cy="0"/>
            </a:xfrm>
            <a:prstGeom prst="line">
              <a:avLst/>
            </a:prstGeom>
            <a:noFill/>
            <a:ln w="28575">
              <a:solidFill>
                <a:srgbClr val="C74E45"/>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1" name="Ellipse 56"/>
            <p:cNvSpPr>
              <a:spLocks noChangeArrowheads="1"/>
            </p:cNvSpPr>
            <p:nvPr/>
          </p:nvSpPr>
          <p:spPr bwMode="auto">
            <a:xfrm>
              <a:off x="51480" y="45365"/>
              <a:ext cx="31722" cy="15223"/>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Organisations et réseaux d’aide à la création d’entreprises</a:t>
              </a:r>
              <a:endParaRPr lang="fr-FR" sz="3200" dirty="0">
                <a:cs typeface="Arial" pitchFamily="34" charset="0"/>
              </a:endParaRPr>
            </a:p>
          </p:txBody>
        </p:sp>
        <p:sp>
          <p:nvSpPr>
            <p:cNvPr id="22" name="Ellipse 57"/>
            <p:cNvSpPr>
              <a:spLocks noChangeArrowheads="1"/>
            </p:cNvSpPr>
            <p:nvPr/>
          </p:nvSpPr>
          <p:spPr bwMode="auto">
            <a:xfrm>
              <a:off x="1598" y="5811"/>
              <a:ext cx="29412" cy="14787"/>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Employeurs </a:t>
              </a:r>
              <a:r>
                <a:rPr lang="fr-FR" sz="1100" i="1" dirty="0">
                  <a:solidFill>
                    <a:srgbClr val="000000"/>
                  </a:solidFill>
                  <a:cs typeface="Arial" pitchFamily="34" charset="0"/>
                </a:rPr>
                <a:t>(entreprises, collectivités, associations, etc.)</a:t>
              </a:r>
              <a:r>
                <a:rPr lang="fr-FR" sz="1100" dirty="0">
                  <a:solidFill>
                    <a:srgbClr val="000000"/>
                  </a:solidFill>
                  <a:cs typeface="Arial" pitchFamily="34" charset="0"/>
                </a:rPr>
                <a:t> et autres </a:t>
              </a:r>
              <a:endParaRPr lang="fr-FR" sz="3200" dirty="0">
                <a:cs typeface="Arial" pitchFamily="34" charset="0"/>
              </a:endParaRPr>
            </a:p>
          </p:txBody>
        </p:sp>
        <p:sp>
          <p:nvSpPr>
            <p:cNvPr id="23" name="Ellipse 58"/>
            <p:cNvSpPr>
              <a:spLocks noChangeArrowheads="1"/>
            </p:cNvSpPr>
            <p:nvPr/>
          </p:nvSpPr>
          <p:spPr bwMode="auto">
            <a:xfrm>
              <a:off x="0" y="24944"/>
              <a:ext cx="23762"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Personnes ressources</a:t>
              </a:r>
              <a:endParaRPr lang="fr-FR" sz="3200" dirty="0">
                <a:cs typeface="Arial" pitchFamily="34" charset="0"/>
              </a:endParaRPr>
            </a:p>
          </p:txBody>
        </p:sp>
        <p:sp>
          <p:nvSpPr>
            <p:cNvPr id="24" name="Ellipse 59"/>
            <p:cNvSpPr>
              <a:spLocks noChangeArrowheads="1"/>
            </p:cNvSpPr>
            <p:nvPr/>
          </p:nvSpPr>
          <p:spPr bwMode="auto">
            <a:xfrm>
              <a:off x="33838" y="0"/>
              <a:ext cx="23763"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Fondation Territoriale Citoyenne </a:t>
              </a:r>
              <a:endParaRPr lang="fr-FR" sz="3200" dirty="0">
                <a:cs typeface="Arial" pitchFamily="34" charset="0"/>
              </a:endParaRPr>
            </a:p>
          </p:txBody>
        </p:sp>
        <p:sp>
          <p:nvSpPr>
            <p:cNvPr id="25" name="Ellipse 60"/>
            <p:cNvSpPr>
              <a:spLocks noChangeArrowheads="1"/>
            </p:cNvSpPr>
            <p:nvPr/>
          </p:nvSpPr>
          <p:spPr bwMode="auto">
            <a:xfrm>
              <a:off x="11538" y="45365"/>
              <a:ext cx="32253" cy="15223"/>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Associations d’accompagnement des demandeurs d’emploi </a:t>
              </a:r>
              <a:endParaRPr lang="fr-FR" sz="3200" dirty="0">
                <a:cs typeface="Arial" pitchFamily="34" charset="0"/>
              </a:endParaRPr>
            </a:p>
          </p:txBody>
        </p:sp>
        <p:sp>
          <p:nvSpPr>
            <p:cNvPr id="26" name="Ellipse 61"/>
            <p:cNvSpPr>
              <a:spLocks noChangeArrowheads="1"/>
            </p:cNvSpPr>
            <p:nvPr/>
          </p:nvSpPr>
          <p:spPr bwMode="auto">
            <a:xfrm>
              <a:off x="67651" y="24944"/>
              <a:ext cx="23763"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Service public de l’Emploi </a:t>
              </a:r>
              <a:r>
                <a:rPr lang="fr-FR" sz="1100" i="1" dirty="0">
                  <a:solidFill>
                    <a:srgbClr val="000000"/>
                  </a:solidFill>
                  <a:cs typeface="Arial" pitchFamily="34" charset="0"/>
                </a:rPr>
                <a:t>(PE, ML, MDE, PLIE…)</a:t>
              </a:r>
              <a:endParaRPr lang="fr-FR" sz="3200" dirty="0">
                <a:cs typeface="Arial" pitchFamily="34" charset="0"/>
              </a:endParaRPr>
            </a:p>
          </p:txBody>
        </p:sp>
        <p:sp>
          <p:nvSpPr>
            <p:cNvPr id="27" name="Ellipse 62"/>
            <p:cNvSpPr>
              <a:spLocks noChangeArrowheads="1"/>
            </p:cNvSpPr>
            <p:nvPr/>
          </p:nvSpPr>
          <p:spPr bwMode="auto">
            <a:xfrm>
              <a:off x="60841" y="5811"/>
              <a:ext cx="23763"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Collectivités publiques </a:t>
              </a:r>
              <a:endParaRPr lang="fr-FR" sz="3200" dirty="0">
                <a:cs typeface="Arial" pitchFamily="34" charset="0"/>
              </a:endParaRPr>
            </a:p>
          </p:txBody>
        </p:sp>
        <p:sp>
          <p:nvSpPr>
            <p:cNvPr id="28" name="ZoneTexte 3"/>
            <p:cNvSpPr txBox="1">
              <a:spLocks noChangeArrowheads="1"/>
            </p:cNvSpPr>
            <p:nvPr/>
          </p:nvSpPr>
          <p:spPr bwMode="auto">
            <a:xfrm>
              <a:off x="30066" y="27066"/>
              <a:ext cx="31115" cy="9842"/>
            </a:xfrm>
            <a:prstGeom prst="rect">
              <a:avLst/>
            </a:prstGeom>
            <a:solidFill>
              <a:srgbClr val="FFFFFF"/>
            </a:solidFill>
            <a:ln w="28575">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400" b="1" dirty="0">
                  <a:solidFill>
                    <a:srgbClr val="000000"/>
                  </a:solidFill>
                  <a:cs typeface="Arial" pitchFamily="34" charset="0"/>
                </a:rPr>
                <a:t>Chercheur d’emploi                  et                                    créateur d’entreprise</a:t>
              </a:r>
              <a:endParaRPr lang="fr-FR" sz="3200" b="1" dirty="0">
                <a:cs typeface="Arial" pitchFamily="34" charset="0"/>
              </a:endParaRPr>
            </a:p>
          </p:txBody>
        </p:sp>
      </p:grpSp>
      <p:sp>
        <p:nvSpPr>
          <p:cNvPr id="29" name="ZoneTexte 28"/>
          <p:cNvSpPr txBox="1"/>
          <p:nvPr/>
        </p:nvSpPr>
        <p:spPr>
          <a:xfrm>
            <a:off x="2693622" y="601524"/>
            <a:ext cx="6804756" cy="523220"/>
          </a:xfrm>
          <a:prstGeom prst="rect">
            <a:avLst/>
          </a:prstGeom>
          <a:noFill/>
        </p:spPr>
        <p:txBody>
          <a:bodyPr wrap="square" rtlCol="0">
            <a:spAutoFit/>
          </a:bodyPr>
          <a:lstStyle/>
          <a:p>
            <a:pPr algn="ctr"/>
            <a:r>
              <a:rPr lang="fr-FR" sz="2800" b="1" i="1" dirty="0">
                <a:latin typeface="Bookman Old Style" panose="02050604050505020204" pitchFamily="18" charset="0"/>
              </a:rPr>
              <a:t>Son écosystème</a:t>
            </a:r>
          </a:p>
        </p:txBody>
      </p:sp>
      <p:sp>
        <p:nvSpPr>
          <p:cNvPr id="2" name="Espace réservé du numéro de diapositive 1"/>
          <p:cNvSpPr>
            <a:spLocks noGrp="1"/>
          </p:cNvSpPr>
          <p:nvPr>
            <p:ph type="sldNum" sz="quarter" idx="12"/>
          </p:nvPr>
        </p:nvSpPr>
        <p:spPr/>
        <p:txBody>
          <a:bodyPr/>
          <a:lstStyle/>
          <a:p>
            <a:fld id="{D02AFA22-9408-40C0-AE94-F3AE14214502}" type="slidenum">
              <a:rPr lang="fr-FR" smtClean="0"/>
              <a:t>16</a:t>
            </a:fld>
            <a:endParaRPr lang="fr-FR"/>
          </a:p>
        </p:txBody>
      </p:sp>
    </p:spTree>
    <p:extLst>
      <p:ext uri="{BB962C8B-B14F-4D97-AF65-F5344CB8AC3E}">
        <p14:creationId xmlns:p14="http://schemas.microsoft.com/office/powerpoint/2010/main" val="4238440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2135560" y="620688"/>
            <a:ext cx="7920880" cy="523220"/>
          </a:xfrm>
          <a:prstGeom prst="rect">
            <a:avLst/>
          </a:prstGeom>
          <a:noFill/>
        </p:spPr>
        <p:txBody>
          <a:bodyPr wrap="square" rtlCol="0">
            <a:spAutoFit/>
          </a:bodyPr>
          <a:lstStyle/>
          <a:p>
            <a:pPr algn="ctr"/>
            <a:r>
              <a:rPr lang="fr-FR" sz="2800" b="1" i="1" dirty="0">
                <a:latin typeface="Bookman Old Style" panose="02050604050505020204" pitchFamily="18" charset="0"/>
              </a:rPr>
              <a:t>5 chantiers d’intervention</a:t>
            </a:r>
          </a:p>
        </p:txBody>
      </p:sp>
      <p:grpSp>
        <p:nvGrpSpPr>
          <p:cNvPr id="3" name="Groupe 2"/>
          <p:cNvGrpSpPr/>
          <p:nvPr/>
        </p:nvGrpSpPr>
        <p:grpSpPr>
          <a:xfrm>
            <a:off x="1775520" y="1534143"/>
            <a:ext cx="8640960" cy="5207225"/>
            <a:chOff x="1703512" y="1534143"/>
            <a:chExt cx="8640960" cy="5207225"/>
          </a:xfrm>
        </p:grpSpPr>
        <p:pic>
          <p:nvPicPr>
            <p:cNvPr id="1027" name="Picture 3" descr="C:\Users\Despi\Desktop\prix-finance-solidai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5499" y="4323147"/>
              <a:ext cx="1572777" cy="1048515"/>
            </a:xfrm>
            <a:prstGeom prst="rect">
              <a:avLst/>
            </a:prstGeom>
            <a:noFill/>
            <a:extLst>
              <a:ext uri="{909E8E84-426E-40DD-AFC4-6F175D3DCCD1}">
                <a14:hiddenFill xmlns:a14="http://schemas.microsoft.com/office/drawing/2010/main">
                  <a:solidFill>
                    <a:srgbClr val="FFFFFF"/>
                  </a:solidFill>
                </a14:hiddenFill>
              </a:ext>
            </a:extLst>
          </p:spPr>
        </p:pic>
        <p:pic>
          <p:nvPicPr>
            <p:cNvPr id="15" name="Image 14" descr="C:\Users\Despi\Desktop\interview-1018333_960_7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3589" y="2616433"/>
              <a:ext cx="1209167" cy="932432"/>
            </a:xfrm>
            <a:prstGeom prst="rect">
              <a:avLst/>
            </a:prstGeom>
            <a:noFill/>
            <a:ln>
              <a:noFill/>
            </a:ln>
          </p:spPr>
        </p:pic>
        <p:pic>
          <p:nvPicPr>
            <p:cNvPr id="16" name="Image 15" descr="C:\Users\Despi\Desktop\Training-Improv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32534" y="2521717"/>
              <a:ext cx="1419810" cy="971189"/>
            </a:xfrm>
            <a:prstGeom prst="rect">
              <a:avLst/>
            </a:prstGeom>
            <a:noFill/>
            <a:ln>
              <a:noFill/>
            </a:ln>
          </p:spPr>
        </p:pic>
        <p:pic>
          <p:nvPicPr>
            <p:cNvPr id="46" name="Image 46" descr="icon-786978_960_720"/>
            <p:cNvPicPr>
              <a:picLocks noChangeAspect="1"/>
            </p:cNvPicPr>
            <p:nvPr/>
          </p:nvPicPr>
          <p:blipFill>
            <a:blip r:embed="rId5" cstate="print"/>
            <a:srcRect/>
            <a:stretch>
              <a:fillRect/>
            </a:stretch>
          </p:blipFill>
          <p:spPr bwMode="auto">
            <a:xfrm>
              <a:off x="3431696" y="4365101"/>
              <a:ext cx="1089329" cy="904348"/>
            </a:xfrm>
            <a:prstGeom prst="rect">
              <a:avLst/>
            </a:prstGeom>
            <a:noFill/>
          </p:spPr>
        </p:pic>
        <p:sp>
          <p:nvSpPr>
            <p:cNvPr id="4" name="ZoneTexte 3"/>
            <p:cNvSpPr txBox="1"/>
            <p:nvPr/>
          </p:nvSpPr>
          <p:spPr>
            <a:xfrm>
              <a:off x="1703512" y="1534143"/>
              <a:ext cx="2592288" cy="1015663"/>
            </a:xfrm>
            <a:prstGeom prst="rect">
              <a:avLst/>
            </a:prstGeom>
            <a:noFill/>
          </p:spPr>
          <p:txBody>
            <a:bodyPr wrap="square" rtlCol="0">
              <a:spAutoFit/>
            </a:bodyPr>
            <a:lstStyle/>
            <a:p>
              <a:pPr algn="ctr"/>
              <a:r>
                <a:rPr lang="fr-FR" sz="2000" b="1" dirty="0">
                  <a:solidFill>
                    <a:srgbClr val="C00000"/>
                  </a:solidFill>
                </a:rPr>
                <a:t>1. </a:t>
              </a:r>
              <a:r>
                <a:rPr lang="fr-FR" sz="2000" b="1" dirty="0"/>
                <a:t>Rapprochement de l’offre et de la demande</a:t>
              </a:r>
            </a:p>
          </p:txBody>
        </p:sp>
        <p:sp>
          <p:nvSpPr>
            <p:cNvPr id="5" name="ZoneTexte 4"/>
            <p:cNvSpPr txBox="1"/>
            <p:nvPr/>
          </p:nvSpPr>
          <p:spPr>
            <a:xfrm>
              <a:off x="5159896" y="1678152"/>
              <a:ext cx="2003262" cy="400110"/>
            </a:xfrm>
            <a:prstGeom prst="rect">
              <a:avLst/>
            </a:prstGeom>
            <a:noFill/>
          </p:spPr>
          <p:txBody>
            <a:bodyPr wrap="square" rtlCol="0">
              <a:spAutoFit/>
            </a:bodyPr>
            <a:lstStyle/>
            <a:p>
              <a:pPr algn="ctr"/>
              <a:r>
                <a:rPr lang="fr-FR" sz="2000" b="1" dirty="0">
                  <a:solidFill>
                    <a:srgbClr val="C00000"/>
                  </a:solidFill>
                </a:rPr>
                <a:t>2. </a:t>
              </a:r>
              <a:r>
                <a:rPr lang="fr-FR" sz="2000" b="1" dirty="0"/>
                <a:t>Alternance</a:t>
              </a:r>
            </a:p>
          </p:txBody>
        </p:sp>
        <p:sp>
          <p:nvSpPr>
            <p:cNvPr id="6" name="ZoneTexte 5"/>
            <p:cNvSpPr txBox="1"/>
            <p:nvPr/>
          </p:nvSpPr>
          <p:spPr>
            <a:xfrm>
              <a:off x="7392144" y="1534143"/>
              <a:ext cx="2952328" cy="1015663"/>
            </a:xfrm>
            <a:prstGeom prst="rect">
              <a:avLst/>
            </a:prstGeom>
            <a:noFill/>
          </p:spPr>
          <p:txBody>
            <a:bodyPr wrap="square" rtlCol="0">
              <a:spAutoFit/>
            </a:bodyPr>
            <a:lstStyle/>
            <a:p>
              <a:pPr algn="ctr"/>
              <a:r>
                <a:rPr lang="fr-FR" sz="2000" b="1" dirty="0">
                  <a:solidFill>
                    <a:srgbClr val="C00000"/>
                  </a:solidFill>
                </a:rPr>
                <a:t>3. </a:t>
              </a:r>
              <a:r>
                <a:rPr lang="fr-FR" sz="2000" b="1" dirty="0"/>
                <a:t>Création d’activité et nouvelles formes d’emploi</a:t>
              </a:r>
            </a:p>
          </p:txBody>
        </p:sp>
        <p:sp>
          <p:nvSpPr>
            <p:cNvPr id="7" name="ZoneTexte 6"/>
            <p:cNvSpPr txBox="1"/>
            <p:nvPr/>
          </p:nvSpPr>
          <p:spPr>
            <a:xfrm>
              <a:off x="2310284" y="3861048"/>
              <a:ext cx="3390140" cy="400110"/>
            </a:xfrm>
            <a:prstGeom prst="rect">
              <a:avLst/>
            </a:prstGeom>
            <a:noFill/>
          </p:spPr>
          <p:txBody>
            <a:bodyPr wrap="square" rtlCol="0">
              <a:spAutoFit/>
            </a:bodyPr>
            <a:lstStyle/>
            <a:p>
              <a:r>
                <a:rPr lang="fr-FR" sz="2000" b="1" dirty="0">
                  <a:solidFill>
                    <a:srgbClr val="C00000"/>
                  </a:solidFill>
                </a:rPr>
                <a:t>4. </a:t>
              </a:r>
              <a:r>
                <a:rPr lang="fr-FR" sz="2000" b="1" dirty="0"/>
                <a:t>Hub, plateforme numérique</a:t>
              </a:r>
            </a:p>
          </p:txBody>
        </p:sp>
        <p:sp>
          <p:nvSpPr>
            <p:cNvPr id="8" name="ZoneTexte 7"/>
            <p:cNvSpPr txBox="1"/>
            <p:nvPr/>
          </p:nvSpPr>
          <p:spPr>
            <a:xfrm>
              <a:off x="6003433" y="3861048"/>
              <a:ext cx="3852428" cy="400110"/>
            </a:xfrm>
            <a:prstGeom prst="rect">
              <a:avLst/>
            </a:prstGeom>
            <a:noFill/>
          </p:spPr>
          <p:txBody>
            <a:bodyPr wrap="square" rtlCol="0">
              <a:spAutoFit/>
            </a:bodyPr>
            <a:lstStyle/>
            <a:p>
              <a:r>
                <a:rPr lang="fr-FR" sz="2000" b="1" dirty="0">
                  <a:solidFill>
                    <a:srgbClr val="C00000"/>
                  </a:solidFill>
                </a:rPr>
                <a:t>5. </a:t>
              </a:r>
              <a:r>
                <a:rPr lang="fr-FR" sz="2000" b="1" dirty="0"/>
                <a:t>Fondation Territoriale Citoyenne</a:t>
              </a:r>
            </a:p>
          </p:txBody>
        </p:sp>
        <p:sp>
          <p:nvSpPr>
            <p:cNvPr id="9" name="ZoneTexte 8"/>
            <p:cNvSpPr txBox="1"/>
            <p:nvPr/>
          </p:nvSpPr>
          <p:spPr>
            <a:xfrm>
              <a:off x="4367805" y="5364288"/>
              <a:ext cx="3313085" cy="400110"/>
            </a:xfrm>
            <a:prstGeom prst="rect">
              <a:avLst/>
            </a:prstGeom>
            <a:noFill/>
          </p:spPr>
          <p:txBody>
            <a:bodyPr wrap="square" rtlCol="0">
              <a:spAutoFit/>
            </a:bodyPr>
            <a:lstStyle/>
            <a:p>
              <a:r>
                <a:rPr lang="fr-FR" sz="2000" b="1" dirty="0">
                  <a:solidFill>
                    <a:srgbClr val="C00000"/>
                  </a:solidFill>
                </a:rPr>
                <a:t>6. </a:t>
              </a:r>
              <a:r>
                <a:rPr lang="fr-FR" sz="2000" b="1" dirty="0"/>
                <a:t>Analyse et enseignements</a:t>
              </a:r>
            </a:p>
          </p:txBody>
        </p:sp>
        <p:pic>
          <p:nvPicPr>
            <p:cNvPr id="2057" name="Picture 9" descr="http://ufr3.univ-montp3.fr/IMG/jpg/enseignement_logo_cle06cc51.jpg"/>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5483924" y="5724326"/>
              <a:ext cx="1017041" cy="1017042"/>
            </a:xfrm>
            <a:prstGeom prst="rect">
              <a:avLst/>
            </a:prstGeom>
            <a:noFill/>
          </p:spPr>
        </p:pic>
        <p:pic>
          <p:nvPicPr>
            <p:cNvPr id="1026" name="Picture 2" descr="C:\Users\Despi\Desktop\infographie.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80714" y="2503984"/>
              <a:ext cx="2089387" cy="12624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pSp>
      <p:sp>
        <p:nvSpPr>
          <p:cNvPr id="2" name="Espace réservé du numéro de diapositive 1"/>
          <p:cNvSpPr>
            <a:spLocks noGrp="1"/>
          </p:cNvSpPr>
          <p:nvPr>
            <p:ph type="sldNum" sz="quarter" idx="12"/>
          </p:nvPr>
        </p:nvSpPr>
        <p:spPr/>
        <p:txBody>
          <a:bodyPr/>
          <a:lstStyle/>
          <a:p>
            <a:fld id="{D02AFA22-9408-40C0-AE94-F3AE14214502}" type="slidenum">
              <a:rPr lang="fr-FR" smtClean="0"/>
              <a:t>17</a:t>
            </a:fld>
            <a:endParaRPr lang="fr-FR"/>
          </a:p>
        </p:txBody>
      </p:sp>
    </p:spTree>
    <p:extLst>
      <p:ext uri="{BB962C8B-B14F-4D97-AF65-F5344CB8AC3E}">
        <p14:creationId xmlns:p14="http://schemas.microsoft.com/office/powerpoint/2010/main" val="1347166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341784"/>
            <a:ext cx="10972800" cy="1143000"/>
          </a:xfrm>
        </p:spPr>
        <p:txBody>
          <a:bodyPr/>
          <a:lstStyle/>
          <a:p>
            <a:r>
              <a:rPr lang="fr-FR" b="1" dirty="0">
                <a:solidFill>
                  <a:srgbClr val="1F497D"/>
                </a:solidFill>
              </a:rPr>
              <a:t>Contacts GNIAC</a:t>
            </a:r>
            <a:endParaRPr lang="fr-FR" dirty="0"/>
          </a:p>
        </p:txBody>
      </p:sp>
      <p:sp>
        <p:nvSpPr>
          <p:cNvPr id="3" name="Espace réservé du contenu 2"/>
          <p:cNvSpPr>
            <a:spLocks noGrp="1"/>
          </p:cNvSpPr>
          <p:nvPr>
            <p:ph idx="1"/>
          </p:nvPr>
        </p:nvSpPr>
        <p:spPr>
          <a:xfrm>
            <a:off x="767408" y="2204864"/>
            <a:ext cx="10972800" cy="3052935"/>
          </a:xfrm>
        </p:spPr>
        <p:txBody>
          <a:bodyPr>
            <a:normAutofit/>
          </a:bodyPr>
          <a:lstStyle/>
          <a:p>
            <a:r>
              <a:rPr lang="fr-FR" sz="3000" dirty="0"/>
              <a:t>Président : Thierry du </a:t>
            </a:r>
            <a:r>
              <a:rPr lang="fr-FR" sz="3000" dirty="0" err="1"/>
              <a:t>Bouëtiez</a:t>
            </a:r>
            <a:r>
              <a:rPr lang="fr-FR" sz="3000" dirty="0"/>
              <a:t> : </a:t>
            </a:r>
            <a:r>
              <a:rPr lang="fr-FR" sz="3000" dirty="0">
                <a:hlinkClick r:id="rId2"/>
              </a:rPr>
              <a:t>tdubouetiez@gmail.com</a:t>
            </a:r>
            <a:r>
              <a:rPr lang="fr-FR" sz="3000" dirty="0"/>
              <a:t> </a:t>
            </a:r>
          </a:p>
          <a:p>
            <a:r>
              <a:rPr lang="fr-FR" sz="3000" dirty="0"/>
              <a:t>Animatrice du PCPE : Anne-Céline </a:t>
            </a:r>
            <a:r>
              <a:rPr lang="fr-FR" sz="3000" dirty="0" err="1"/>
              <a:t>Ribadeau</a:t>
            </a:r>
            <a:r>
              <a:rPr lang="fr-FR" sz="3000" dirty="0"/>
              <a:t>-Dumas : </a:t>
            </a:r>
            <a:r>
              <a:rPr lang="fr-FR" sz="3000" dirty="0">
                <a:hlinkClick r:id="rId3"/>
              </a:rPr>
              <a:t>acribadeaudumas@gmail.com</a:t>
            </a:r>
            <a:r>
              <a:rPr lang="fr-FR" sz="3000" dirty="0"/>
              <a:t> </a:t>
            </a:r>
          </a:p>
          <a:p>
            <a:r>
              <a:rPr lang="fr-FR" sz="3000" dirty="0"/>
              <a:t>Animateur national : Denis </a:t>
            </a:r>
            <a:r>
              <a:rPr lang="fr-FR" sz="3000" dirty="0" err="1"/>
              <a:t>Sabardine</a:t>
            </a:r>
            <a:r>
              <a:rPr lang="fr-FR" sz="3000" dirty="0"/>
              <a:t> : </a:t>
            </a:r>
            <a:r>
              <a:rPr lang="fr-FR" sz="3000" dirty="0">
                <a:hlinkClick r:id="rId4"/>
              </a:rPr>
              <a:t>d.sabard@gmail.com</a:t>
            </a:r>
            <a:r>
              <a:rPr lang="fr-FR" sz="3000"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18</a:t>
            </a:fld>
            <a:endParaRPr lang="fr-FR"/>
          </a:p>
        </p:txBody>
      </p:sp>
    </p:spTree>
    <p:extLst>
      <p:ext uri="{BB962C8B-B14F-4D97-AF65-F5344CB8AC3E}">
        <p14:creationId xmlns:p14="http://schemas.microsoft.com/office/powerpoint/2010/main" val="251693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p>
            <a:r>
              <a:rPr lang="fr-FR" b="1" i="1" dirty="0">
                <a:solidFill>
                  <a:schemeClr val="tx2"/>
                </a:solidFill>
              </a:rPr>
              <a:t>Pourquoi GNIAC ?</a:t>
            </a:r>
          </a:p>
        </p:txBody>
      </p:sp>
      <p:sp>
        <p:nvSpPr>
          <p:cNvPr id="3" name="Espace réservé du contenu 2"/>
          <p:cNvSpPr>
            <a:spLocks noGrp="1"/>
          </p:cNvSpPr>
          <p:nvPr>
            <p:ph idx="1"/>
          </p:nvPr>
        </p:nvSpPr>
        <p:spPr>
          <a:xfrm>
            <a:off x="609600" y="1700808"/>
            <a:ext cx="10972800" cy="4525963"/>
          </a:xfrm>
        </p:spPr>
        <p:txBody>
          <a:bodyPr anchor="ctr">
            <a:normAutofit fontScale="92500" lnSpcReduction="10000"/>
          </a:bodyPr>
          <a:lstStyle/>
          <a:p>
            <a:pPr marL="0" indent="0">
              <a:buNone/>
            </a:pPr>
            <a:r>
              <a:rPr lang="fr-FR" sz="2700" b="1" i="1" dirty="0">
                <a:solidFill>
                  <a:srgbClr val="1F497D"/>
                </a:solidFill>
              </a:rPr>
              <a:t>La société française est ligotée par les cloisonnements, les corporatismes et les normes</a:t>
            </a:r>
            <a:endParaRPr lang="fr-FR" sz="2700" dirty="0"/>
          </a:p>
          <a:p>
            <a:endParaRPr lang="fr-FR" dirty="0"/>
          </a:p>
          <a:p>
            <a:pPr lvl="0"/>
            <a:r>
              <a:rPr lang="fr-FR" sz="2200" b="1" dirty="0">
                <a:solidFill>
                  <a:prstClr val="black"/>
                </a:solidFill>
              </a:rPr>
              <a:t>Les cloisonnements sont partout</a:t>
            </a:r>
            <a:r>
              <a:rPr lang="fr-FR" sz="2200" dirty="0">
                <a:solidFill>
                  <a:prstClr val="black"/>
                </a:solidFill>
              </a:rPr>
              <a:t> </a:t>
            </a:r>
          </a:p>
          <a:p>
            <a:pPr lvl="0"/>
            <a:endParaRPr lang="fr-FR" sz="2200" dirty="0">
              <a:solidFill>
                <a:prstClr val="black"/>
              </a:solidFill>
            </a:endParaRPr>
          </a:p>
          <a:p>
            <a:pPr lvl="0"/>
            <a:r>
              <a:rPr lang="fr-FR" sz="2200" b="1" dirty="0">
                <a:solidFill>
                  <a:prstClr val="black"/>
                </a:solidFill>
              </a:rPr>
              <a:t>Les corporatismes ont la vie dure</a:t>
            </a:r>
            <a:r>
              <a:rPr lang="fr-FR" sz="2200" dirty="0">
                <a:solidFill>
                  <a:prstClr val="black"/>
                </a:solidFill>
              </a:rPr>
              <a:t> </a:t>
            </a:r>
          </a:p>
          <a:p>
            <a:pPr lvl="0"/>
            <a:endParaRPr lang="fr-FR" sz="2200" dirty="0">
              <a:solidFill>
                <a:prstClr val="black"/>
              </a:solidFill>
            </a:endParaRPr>
          </a:p>
          <a:p>
            <a:pPr lvl="0"/>
            <a:r>
              <a:rPr lang="fr-FR" sz="2200" b="1" dirty="0">
                <a:solidFill>
                  <a:prstClr val="black"/>
                </a:solidFill>
              </a:rPr>
              <a:t>Les normes nous submergent: plus de </a:t>
            </a:r>
            <a:r>
              <a:rPr lang="fr-FR" sz="2200" b="1" u="sng" dirty="0">
                <a:solidFill>
                  <a:prstClr val="black"/>
                </a:solidFill>
              </a:rPr>
              <a:t>80 000 pages </a:t>
            </a:r>
            <a:r>
              <a:rPr lang="fr-FR" sz="2200" b="1" dirty="0">
                <a:solidFill>
                  <a:prstClr val="black"/>
                </a:solidFill>
              </a:rPr>
              <a:t>de circulaires sont envoyées chaque année aux préfets</a:t>
            </a:r>
          </a:p>
          <a:p>
            <a:pPr lvl="0"/>
            <a:endParaRPr lang="fr-FR" sz="2200" b="1" dirty="0">
              <a:solidFill>
                <a:prstClr val="black"/>
              </a:solidFill>
            </a:endParaRPr>
          </a:p>
          <a:p>
            <a:pPr marL="0" indent="0" algn="ctr">
              <a:buNone/>
            </a:pPr>
            <a:r>
              <a:rPr lang="fr-FR" sz="2700" i="1" dirty="0">
                <a:solidFill>
                  <a:prstClr val="black"/>
                </a:solidFill>
              </a:rPr>
              <a:t>« </a:t>
            </a:r>
            <a:r>
              <a:rPr lang="fr-FR" sz="2700" b="1" i="1" dirty="0">
                <a:solidFill>
                  <a:srgbClr val="FF0000"/>
                </a:solidFill>
              </a:rPr>
              <a:t>Nous dessinons des jardins à la française parfaits mais impraticables car la puissance de notre pensée dépasse la capacité humaine de sa mise en œuvre</a:t>
            </a:r>
            <a:r>
              <a:rPr lang="fr-FR" sz="2700" dirty="0">
                <a:solidFill>
                  <a:prstClr val="black"/>
                </a:solidFill>
              </a:rPr>
              <a:t>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2</a:t>
            </a:fld>
            <a:endParaRPr lang="fr-FR"/>
          </a:p>
        </p:txBody>
      </p:sp>
    </p:spTree>
    <p:extLst>
      <p:ext uri="{BB962C8B-B14F-4D97-AF65-F5344CB8AC3E}">
        <p14:creationId xmlns:p14="http://schemas.microsoft.com/office/powerpoint/2010/main" val="4021878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normAutofit/>
          </a:bodyPr>
          <a:lstStyle/>
          <a:p>
            <a:r>
              <a:rPr lang="fr-FR" b="1" i="1" dirty="0">
                <a:solidFill>
                  <a:schemeClr val="tx2"/>
                </a:solidFill>
              </a:rPr>
              <a:t>Pourquoi GNIAC ?</a:t>
            </a:r>
          </a:p>
        </p:txBody>
      </p:sp>
      <p:sp>
        <p:nvSpPr>
          <p:cNvPr id="3" name="Espace réservé du contenu 2"/>
          <p:cNvSpPr>
            <a:spLocks noGrp="1"/>
          </p:cNvSpPr>
          <p:nvPr>
            <p:ph idx="1"/>
          </p:nvPr>
        </p:nvSpPr>
        <p:spPr>
          <a:xfrm>
            <a:off x="724508" y="764704"/>
            <a:ext cx="10742984" cy="5073427"/>
          </a:xfrm>
        </p:spPr>
        <p:txBody>
          <a:bodyPr anchor="ctr">
            <a:normAutofit/>
          </a:bodyPr>
          <a:lstStyle/>
          <a:p>
            <a:pPr marL="0" indent="0">
              <a:buNone/>
            </a:pPr>
            <a:endParaRPr lang="fr-FR" dirty="0"/>
          </a:p>
          <a:p>
            <a:r>
              <a:rPr lang="fr-FR" sz="2000" b="1" dirty="0"/>
              <a:t>Manque de confiance</a:t>
            </a:r>
          </a:p>
          <a:p>
            <a:pPr marL="0" indent="0">
              <a:buNone/>
            </a:pPr>
            <a:endParaRPr lang="fr-FR" sz="2000" dirty="0"/>
          </a:p>
          <a:p>
            <a:r>
              <a:rPr lang="fr-FR" sz="2000" b="1" dirty="0"/>
              <a:t>Trop plein de fonctionnaires à Paris</a:t>
            </a:r>
          </a:p>
          <a:p>
            <a:pPr marL="0" indent="0">
              <a:buNone/>
            </a:pPr>
            <a:endParaRPr lang="fr-FR" sz="2000" dirty="0"/>
          </a:p>
          <a:p>
            <a:r>
              <a:rPr lang="fr-FR" sz="2000" b="1" dirty="0"/>
              <a:t>Salmigondis de structures et de procédures</a:t>
            </a:r>
          </a:p>
          <a:p>
            <a:endParaRPr lang="fr-FR" sz="2800" dirty="0"/>
          </a:p>
          <a:p>
            <a:pPr marL="0" indent="0" algn="just">
              <a:buNone/>
            </a:pPr>
            <a:r>
              <a:rPr lang="fr-FR" sz="2500" b="1" i="1" dirty="0"/>
              <a:t>« </a:t>
            </a:r>
            <a:r>
              <a:rPr lang="fr-FR" sz="2500" b="1" i="1" dirty="0">
                <a:solidFill>
                  <a:srgbClr val="C00000"/>
                </a:solidFill>
              </a:rPr>
              <a:t>Les efforts de simplification engagés par les gouvernements sont contrecarrés par les intérêts catégoriels qui s’y opposent, mais aussi par les nouvelles structures et nouveaux dispositifs que ne manque pas d’instituer tout nouveau gouvernement qui se respecte …</a:t>
            </a:r>
            <a:r>
              <a:rPr lang="fr-FR" sz="2500" b="1" i="1"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3</a:t>
            </a:fld>
            <a:endParaRPr lang="fr-FR"/>
          </a:p>
        </p:txBody>
      </p:sp>
    </p:spTree>
    <p:extLst>
      <p:ext uri="{BB962C8B-B14F-4D97-AF65-F5344CB8AC3E}">
        <p14:creationId xmlns:p14="http://schemas.microsoft.com/office/powerpoint/2010/main" val="210506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3412" y="505272"/>
            <a:ext cx="10585176" cy="1123528"/>
          </a:xfrm>
        </p:spPr>
        <p:txBody>
          <a:bodyPr anchor="t">
            <a:noAutofit/>
          </a:bodyPr>
          <a:lstStyle/>
          <a:p>
            <a:r>
              <a:rPr lang="fr-FR" b="1" i="1" dirty="0">
                <a:solidFill>
                  <a:schemeClr val="tx2"/>
                </a:solidFill>
              </a:rPr>
              <a:t>CONSTATS : Un potentiel de créativité important qui peine à s’exprimer</a:t>
            </a:r>
            <a:br>
              <a:rPr lang="fr-FR" i="1" dirty="0">
                <a:solidFill>
                  <a:schemeClr val="tx2"/>
                </a:solidFill>
              </a:rPr>
            </a:br>
            <a:endParaRPr lang="fr-FR" i="1" dirty="0">
              <a:solidFill>
                <a:schemeClr val="tx2"/>
              </a:solidFill>
            </a:endParaRPr>
          </a:p>
        </p:txBody>
      </p:sp>
      <p:sp>
        <p:nvSpPr>
          <p:cNvPr id="3" name="Espace réservé du contenu 2"/>
          <p:cNvSpPr>
            <a:spLocks noGrp="1"/>
          </p:cNvSpPr>
          <p:nvPr>
            <p:ph idx="1"/>
          </p:nvPr>
        </p:nvSpPr>
        <p:spPr>
          <a:xfrm>
            <a:off x="767408" y="2204864"/>
            <a:ext cx="10657184" cy="4281339"/>
          </a:xfrm>
        </p:spPr>
        <p:txBody>
          <a:bodyPr>
            <a:normAutofit/>
          </a:bodyPr>
          <a:lstStyle/>
          <a:p>
            <a:pPr marL="0" indent="0">
              <a:buNone/>
            </a:pPr>
            <a:r>
              <a:rPr lang="fr-FR" sz="2400" b="1" dirty="0"/>
              <a:t>Une créativité citoyenne foisonnante et étonnante…</a:t>
            </a:r>
          </a:p>
          <a:p>
            <a:pPr marL="0" indent="0">
              <a:buNone/>
            </a:pPr>
            <a:r>
              <a:rPr lang="fr-FR" sz="2400" b="1" dirty="0"/>
              <a:t> </a:t>
            </a:r>
            <a:r>
              <a:rPr lang="fr-FR" sz="2400" b="1" u="sng" dirty="0">
                <a:solidFill>
                  <a:srgbClr val="C00000"/>
                </a:solidFill>
              </a:rPr>
              <a:t>MAIS:</a:t>
            </a:r>
            <a:endParaRPr lang="fr-FR" sz="2400" u="sng" dirty="0">
              <a:solidFill>
                <a:srgbClr val="C00000"/>
              </a:solidFill>
            </a:endParaRPr>
          </a:p>
          <a:p>
            <a:pPr lvl="0" algn="just">
              <a:buFontTx/>
              <a:buChar char="-"/>
            </a:pPr>
            <a:r>
              <a:rPr lang="fr-FR" sz="2400" b="1" dirty="0"/>
              <a:t>au prix d’une </a:t>
            </a:r>
            <a:r>
              <a:rPr lang="fr-FR" sz="2400" b="1" u="sng" dirty="0"/>
              <a:t>dépense d’énergie considérable</a:t>
            </a:r>
            <a:r>
              <a:rPr lang="fr-FR" sz="2400" b="1" dirty="0"/>
              <a:t> </a:t>
            </a:r>
          </a:p>
          <a:p>
            <a:pPr lvl="0" algn="just">
              <a:buFontTx/>
              <a:buChar char="-"/>
            </a:pPr>
            <a:r>
              <a:rPr lang="fr-FR" sz="2400" b="1" dirty="0"/>
              <a:t>après un </a:t>
            </a:r>
            <a:r>
              <a:rPr lang="fr-FR" sz="2400" b="1" u="sng" dirty="0"/>
              <a:t>parcours du combattant </a:t>
            </a:r>
            <a:r>
              <a:rPr lang="fr-FR" sz="2400" b="1" dirty="0"/>
              <a:t>épuisant </a:t>
            </a:r>
          </a:p>
          <a:p>
            <a:pPr marL="0" indent="0" algn="just">
              <a:buNone/>
            </a:pPr>
            <a:endParaRPr lang="fr-FR" sz="2500" b="1" dirty="0"/>
          </a:p>
          <a:p>
            <a:pPr marL="0" indent="0" algn="just">
              <a:buNone/>
            </a:pPr>
            <a:r>
              <a:rPr lang="fr-FR" sz="2500" b="1" i="1" dirty="0"/>
              <a:t>« </a:t>
            </a:r>
            <a:r>
              <a:rPr lang="fr-FR" sz="2500" b="1" i="1" dirty="0">
                <a:solidFill>
                  <a:srgbClr val="C00000"/>
                </a:solidFill>
              </a:rPr>
              <a:t>trouver les bons interlocuteurs, trouver des financements auprès d’un ensemble de partenaires, en vertu du sacro-saint principe du cofinancement qui oblige à frapper à la porte de l’Etat, de la Région, du Département, d’une myriade d’agences et de structures spécialisées</a:t>
            </a:r>
            <a:r>
              <a:rPr lang="fr-FR" sz="2500" b="1" i="1" dirty="0"/>
              <a:t> »</a:t>
            </a:r>
          </a:p>
          <a:p>
            <a:endParaRPr lang="fr-FR" sz="2300" b="1"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4</a:t>
            </a:fld>
            <a:endParaRPr lang="fr-FR"/>
          </a:p>
        </p:txBody>
      </p:sp>
    </p:spTree>
    <p:extLst>
      <p:ext uri="{BB962C8B-B14F-4D97-AF65-F5344CB8AC3E}">
        <p14:creationId xmlns:p14="http://schemas.microsoft.com/office/powerpoint/2010/main" val="399309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476672"/>
            <a:ext cx="10972800" cy="1143000"/>
          </a:xfrm>
        </p:spPr>
        <p:txBody>
          <a:bodyPr anchor="t"/>
          <a:lstStyle/>
          <a:p>
            <a:r>
              <a:rPr lang="fr-FR" b="1" i="1" dirty="0">
                <a:solidFill>
                  <a:schemeClr val="tx2"/>
                </a:solidFill>
              </a:rPr>
              <a:t>CONSTATS</a:t>
            </a:r>
            <a:endParaRPr lang="fr-FR" dirty="0"/>
          </a:p>
        </p:txBody>
      </p:sp>
      <p:sp>
        <p:nvSpPr>
          <p:cNvPr id="3" name="Espace réservé du contenu 2"/>
          <p:cNvSpPr>
            <a:spLocks noGrp="1"/>
          </p:cNvSpPr>
          <p:nvPr>
            <p:ph idx="1"/>
          </p:nvPr>
        </p:nvSpPr>
        <p:spPr>
          <a:xfrm>
            <a:off x="796516" y="476672"/>
            <a:ext cx="10598968" cy="5472607"/>
          </a:xfrm>
        </p:spPr>
        <p:txBody>
          <a:bodyPr>
            <a:normAutofit/>
          </a:bodyPr>
          <a:lstStyle/>
          <a:p>
            <a:pPr marL="0" indent="0">
              <a:buNone/>
            </a:pPr>
            <a:endParaRPr lang="fr-FR" b="1" i="1" dirty="0"/>
          </a:p>
          <a:p>
            <a:pPr marL="0" indent="0">
              <a:buNone/>
            </a:pPr>
            <a:endParaRPr lang="fr-FR" b="1" i="1" dirty="0"/>
          </a:p>
          <a:p>
            <a:pPr marL="0" indent="0">
              <a:buNone/>
            </a:pPr>
            <a:r>
              <a:rPr lang="fr-FR" sz="2500" b="1" u="sng" dirty="0">
                <a:solidFill>
                  <a:srgbClr val="FF0000"/>
                </a:solidFill>
              </a:rPr>
              <a:t>Acteurs isolés, initiatives éparpillées</a:t>
            </a:r>
            <a:endParaRPr lang="fr-FR" sz="2500" u="sng" dirty="0">
              <a:solidFill>
                <a:srgbClr val="FF0000"/>
              </a:solidFill>
            </a:endParaRPr>
          </a:p>
          <a:p>
            <a:pPr marL="0" indent="0">
              <a:buNone/>
            </a:pPr>
            <a:r>
              <a:rPr lang="fr-FR" sz="2400" b="1" dirty="0"/>
              <a:t>Très peu d’expertise, d’évaluation ou de mutualisation des savoir-faire, des meilleures pratiques. </a:t>
            </a:r>
          </a:p>
          <a:p>
            <a:pPr marL="0" indent="0">
              <a:buNone/>
            </a:pPr>
            <a:r>
              <a:rPr lang="fr-FR" sz="2400" b="1" dirty="0"/>
              <a:t>On réinvente en permanence ce qui existe déjà ailleurs, parfois à quelques kilomètres</a:t>
            </a:r>
          </a:p>
          <a:p>
            <a:endParaRPr lang="fr-FR" sz="2400" b="1" dirty="0"/>
          </a:p>
          <a:p>
            <a:pPr marL="0" indent="0" algn="just">
              <a:buNone/>
            </a:pPr>
            <a:r>
              <a:rPr lang="fr-FR" sz="2500" b="1" u="sng" dirty="0">
                <a:solidFill>
                  <a:srgbClr val="FF0000"/>
                </a:solidFill>
              </a:rPr>
              <a:t>Coupure entre une technostructure politico administrative assez monolithique et certaine de détenir les outils et les savoirs et une multitude d’acteurs de terrain</a:t>
            </a:r>
            <a:r>
              <a:rPr lang="fr-FR" sz="2500" b="1" dirty="0">
                <a:solidFill>
                  <a:srgbClr val="FF0000"/>
                </a:solidFill>
              </a:rPr>
              <a:t> </a:t>
            </a:r>
            <a:r>
              <a:rPr lang="fr-FR" sz="2400" b="1" dirty="0"/>
              <a:t>qui s’emploient à se frayer des chemins plus ou moins tortueux dans le labyrinthe des institutions et des dispositifs.</a:t>
            </a:r>
          </a:p>
          <a:p>
            <a:pPr algn="just"/>
            <a:endParaRPr lang="fr-FR" sz="2400" b="1" dirty="0">
              <a:solidFill>
                <a:srgbClr val="C00000"/>
              </a:solidFill>
            </a:endParaRP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5</a:t>
            </a:fld>
            <a:endParaRPr lang="fr-FR"/>
          </a:p>
        </p:txBody>
      </p:sp>
    </p:spTree>
    <p:extLst>
      <p:ext uri="{BB962C8B-B14F-4D97-AF65-F5344CB8AC3E}">
        <p14:creationId xmlns:p14="http://schemas.microsoft.com/office/powerpoint/2010/main" val="2140426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490662"/>
            <a:ext cx="8229600" cy="922114"/>
          </a:xfrm>
        </p:spPr>
        <p:txBody>
          <a:bodyPr anchor="t">
            <a:noAutofit/>
          </a:bodyPr>
          <a:lstStyle/>
          <a:p>
            <a:pPr lvl="0"/>
            <a:r>
              <a:rPr lang="fr-FR" b="1" i="1" dirty="0">
                <a:solidFill>
                  <a:schemeClr val="tx2"/>
                </a:solidFill>
              </a:rPr>
              <a:t>SOLUTION : Changer de méthode !</a:t>
            </a:r>
            <a:br>
              <a:rPr lang="fr-FR" i="1" dirty="0">
                <a:solidFill>
                  <a:schemeClr val="tx2"/>
                </a:solidFill>
              </a:rPr>
            </a:br>
            <a:endParaRPr lang="fr-FR" i="1" dirty="0">
              <a:solidFill>
                <a:schemeClr val="tx2"/>
              </a:solidFill>
            </a:endParaRPr>
          </a:p>
        </p:txBody>
      </p:sp>
      <p:sp>
        <p:nvSpPr>
          <p:cNvPr id="3" name="Espace réservé du contenu 2"/>
          <p:cNvSpPr>
            <a:spLocks noGrp="1"/>
          </p:cNvSpPr>
          <p:nvPr>
            <p:ph idx="1"/>
          </p:nvPr>
        </p:nvSpPr>
        <p:spPr>
          <a:xfrm>
            <a:off x="623392" y="1523925"/>
            <a:ext cx="10945216" cy="4857403"/>
          </a:xfrm>
        </p:spPr>
        <p:txBody>
          <a:bodyPr>
            <a:normAutofit/>
          </a:bodyPr>
          <a:lstStyle/>
          <a:p>
            <a:pPr>
              <a:buFont typeface="Wingdings" panose="05000000000000000000" pitchFamily="2" charset="2"/>
              <a:buChar char="F"/>
            </a:pPr>
            <a:r>
              <a:rPr lang="fr-FR" sz="2800" b="1" dirty="0"/>
              <a:t>En s’appuyant sur les initiatives qui marchent et les personnes qui les portent</a:t>
            </a:r>
          </a:p>
          <a:p>
            <a:pPr marL="0" indent="0">
              <a:buNone/>
            </a:pPr>
            <a:endParaRPr lang="fr-FR" sz="2400" dirty="0"/>
          </a:p>
          <a:p>
            <a:pPr marL="0" indent="0">
              <a:buNone/>
            </a:pPr>
            <a:r>
              <a:rPr lang="fr-FR" sz="2500" b="1" u="sng" dirty="0">
                <a:solidFill>
                  <a:srgbClr val="FF0000"/>
                </a:solidFill>
              </a:rPr>
              <a:t>Avantages </a:t>
            </a:r>
            <a:r>
              <a:rPr lang="fr-FR" sz="2500" b="1" i="1" dirty="0">
                <a:solidFill>
                  <a:srgbClr val="FF0000"/>
                </a:solidFill>
              </a:rPr>
              <a:t>:</a:t>
            </a:r>
            <a:endParaRPr lang="fr-FR" sz="2500" b="1" dirty="0">
              <a:solidFill>
                <a:srgbClr val="FF0000"/>
              </a:solidFill>
            </a:endParaRPr>
          </a:p>
          <a:p>
            <a:pPr lvl="0">
              <a:buFontTx/>
              <a:buChar char="-"/>
            </a:pPr>
            <a:r>
              <a:rPr lang="fr-FR" sz="2400" b="1" dirty="0"/>
              <a:t>donner confiance et motiver  ceux qui se défoncent, valoriser leur engagement, </a:t>
            </a:r>
          </a:p>
          <a:p>
            <a:pPr lvl="0">
              <a:buFontTx/>
              <a:buChar char="-"/>
            </a:pPr>
            <a:r>
              <a:rPr lang="fr-FR" sz="2400" b="1" dirty="0"/>
              <a:t>permettre la </a:t>
            </a:r>
            <a:r>
              <a:rPr lang="fr-FR" sz="2400" b="1" u="sng" dirty="0"/>
              <a:t>constitution d’un vivier de personnes et de groupes motivés, terreau indispensable  à toute réforme</a:t>
            </a:r>
            <a:r>
              <a:rPr lang="fr-FR" sz="2400" b="1" dirty="0"/>
              <a:t>.</a:t>
            </a:r>
          </a:p>
          <a:p>
            <a:pPr lvl="0" algn="just">
              <a:buFontTx/>
              <a:buChar char="-"/>
            </a:pPr>
            <a:r>
              <a:rPr lang="fr-FR" sz="2400" b="1" u="sng" dirty="0"/>
              <a:t>permet aussi d’engager le</a:t>
            </a:r>
            <a:r>
              <a:rPr lang="fr-FR" sz="2400" b="1" dirty="0"/>
              <a:t> </a:t>
            </a:r>
            <a:r>
              <a:rPr lang="fr-FR" sz="2400" b="1" u="sng" dirty="0"/>
              <a:t>changement immédiatement</a:t>
            </a:r>
            <a:r>
              <a:rPr lang="fr-FR" sz="2400" b="1" dirty="0"/>
              <a:t>, en mobilisant tous ceux qui sont déjà à la manœuvre et ceux qui veulent bouger, dans les villes, les quartiers, les campagnes, et ils sont nombreux : </a:t>
            </a:r>
            <a:r>
              <a:rPr lang="fr-FR" sz="2400" b="1" dirty="0">
                <a:solidFill>
                  <a:srgbClr val="FF0000"/>
                </a:solidFill>
              </a:rPr>
              <a:t>c’est </a:t>
            </a:r>
            <a:r>
              <a:rPr lang="fr-FR" sz="2400" b="1" u="sng" dirty="0">
                <a:solidFill>
                  <a:srgbClr val="FF0000"/>
                </a:solidFill>
              </a:rPr>
              <a:t>le début du changement tout de suite</a:t>
            </a:r>
            <a:r>
              <a:rPr lang="fr-FR" sz="2400" b="1" dirty="0"/>
              <a:t>, plutôt que le changement différé à l’œuvre aujourd’hui </a:t>
            </a:r>
            <a:endParaRPr lang="fr-FR" sz="2800" b="1"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6</a:t>
            </a:fld>
            <a:endParaRPr lang="fr-FR"/>
          </a:p>
        </p:txBody>
      </p:sp>
    </p:spTree>
    <p:extLst>
      <p:ext uri="{BB962C8B-B14F-4D97-AF65-F5344CB8AC3E}">
        <p14:creationId xmlns:p14="http://schemas.microsoft.com/office/powerpoint/2010/main" val="4041590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29816"/>
            <a:ext cx="10972800" cy="1143000"/>
          </a:xfrm>
        </p:spPr>
        <p:txBody>
          <a:bodyPr>
            <a:noAutofit/>
          </a:bodyPr>
          <a:lstStyle/>
          <a:p>
            <a:r>
              <a:rPr lang="fr-FR" b="1" i="1" dirty="0">
                <a:solidFill>
                  <a:schemeClr val="tx2"/>
                </a:solidFill>
              </a:rPr>
              <a:t>GNIAC : un réseau de mobilisation et </a:t>
            </a:r>
            <a:br>
              <a:rPr lang="fr-FR" b="1" i="1" dirty="0">
                <a:solidFill>
                  <a:schemeClr val="tx2"/>
                </a:solidFill>
              </a:rPr>
            </a:br>
            <a:r>
              <a:rPr lang="fr-FR" b="1" i="1" dirty="0">
                <a:solidFill>
                  <a:schemeClr val="tx2"/>
                </a:solidFill>
              </a:rPr>
              <a:t>d’actions citoyennes</a:t>
            </a:r>
          </a:p>
        </p:txBody>
      </p:sp>
      <p:sp>
        <p:nvSpPr>
          <p:cNvPr id="3" name="Espace réservé du contenu 2"/>
          <p:cNvSpPr>
            <a:spLocks noGrp="1"/>
          </p:cNvSpPr>
          <p:nvPr>
            <p:ph idx="1"/>
          </p:nvPr>
        </p:nvSpPr>
        <p:spPr>
          <a:xfrm>
            <a:off x="443372" y="2276872"/>
            <a:ext cx="11305256" cy="4958011"/>
          </a:xfrm>
        </p:spPr>
        <p:txBody>
          <a:bodyPr>
            <a:normAutofit fontScale="85000" lnSpcReduction="20000"/>
          </a:bodyPr>
          <a:lstStyle/>
          <a:p>
            <a:pPr marL="0" indent="0">
              <a:buNone/>
            </a:pPr>
            <a:r>
              <a:rPr lang="fr-FR" sz="2900" b="1" u="sng" dirty="0"/>
              <a:t>Basé sur deux principes fondamentaux</a:t>
            </a:r>
            <a:r>
              <a:rPr lang="fr-FR" sz="2900" b="1" dirty="0"/>
              <a:t>: </a:t>
            </a:r>
          </a:p>
          <a:p>
            <a:pPr marL="0" indent="0">
              <a:buNone/>
            </a:pPr>
            <a:endParaRPr lang="fr-FR" sz="2600" b="1" dirty="0"/>
          </a:p>
          <a:p>
            <a:r>
              <a:rPr lang="fr-FR" sz="2800" b="1" dirty="0"/>
              <a:t>engagement </a:t>
            </a:r>
            <a:r>
              <a:rPr lang="fr-FR" sz="2800" b="1" u="sng" dirty="0"/>
              <a:t>personnel</a:t>
            </a:r>
            <a:r>
              <a:rPr lang="fr-FR" sz="2800" b="1" dirty="0"/>
              <a:t> (pas de structures)</a:t>
            </a:r>
          </a:p>
          <a:p>
            <a:r>
              <a:rPr lang="fr-FR" sz="2800" b="1" dirty="0"/>
              <a:t>parcours et origines professionnelles </a:t>
            </a:r>
            <a:r>
              <a:rPr lang="fr-FR" sz="2800" b="1" u="sng" dirty="0"/>
              <a:t>diversifiées </a:t>
            </a:r>
            <a:r>
              <a:rPr lang="fr-FR" sz="2800" b="1" dirty="0"/>
              <a:t>(privé/public/associatif…)</a:t>
            </a:r>
          </a:p>
          <a:p>
            <a:pPr marL="0" indent="0">
              <a:buNone/>
            </a:pPr>
            <a:endParaRPr lang="fr-FR" sz="2600" b="1" u="sng" dirty="0"/>
          </a:p>
          <a:p>
            <a:pPr marL="0" indent="0">
              <a:buNone/>
            </a:pPr>
            <a:r>
              <a:rPr lang="fr-FR" sz="2900" b="1" u="sng" dirty="0"/>
              <a:t>Qui organise une mise en réseau :</a:t>
            </a:r>
          </a:p>
          <a:p>
            <a:pPr marL="0" indent="0">
              <a:buNone/>
            </a:pPr>
            <a:endParaRPr lang="fr-FR" sz="2600" b="1" u="sng" dirty="0"/>
          </a:p>
          <a:p>
            <a:r>
              <a:rPr lang="fr-FR" sz="2800" b="1" dirty="0"/>
              <a:t>d’initiatives à fort impact social/sociétal</a:t>
            </a:r>
          </a:p>
          <a:p>
            <a:r>
              <a:rPr lang="fr-FR" sz="2800" b="1" dirty="0"/>
              <a:t>d’acteurs motivés (« experts citoyens ») :</a:t>
            </a:r>
          </a:p>
          <a:p>
            <a:pPr marL="0" indent="0">
              <a:buNone/>
            </a:pPr>
            <a:r>
              <a:rPr lang="fr-FR" sz="2800" b="1" dirty="0"/>
              <a:t>       - porteurs de projets ou d’actions</a:t>
            </a:r>
          </a:p>
          <a:p>
            <a:pPr marL="354013" indent="-265113">
              <a:buNone/>
            </a:pPr>
            <a:r>
              <a:rPr lang="fr-FR" sz="2800" b="1" dirty="0"/>
              <a:t>       - ou qui peuvent les soutenir (agents publics, cadres  d'entreprises et de fondations)   </a:t>
            </a:r>
          </a:p>
          <a:p>
            <a:pPr marL="0" indent="0">
              <a:buNone/>
            </a:pPr>
            <a:r>
              <a:rPr lang="fr-FR"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7</a:t>
            </a:fld>
            <a:endParaRPr lang="fr-FR"/>
          </a:p>
        </p:txBody>
      </p:sp>
    </p:spTree>
    <p:extLst>
      <p:ext uri="{BB962C8B-B14F-4D97-AF65-F5344CB8AC3E}">
        <p14:creationId xmlns:p14="http://schemas.microsoft.com/office/powerpoint/2010/main" val="46907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9577" y="1556792"/>
            <a:ext cx="7632847" cy="4248472"/>
          </a:xfrm>
          <a:prstGeom prst="rect">
            <a:avLst/>
          </a:prstGeom>
        </p:spPr>
      </p:pic>
      <p:sp>
        <p:nvSpPr>
          <p:cNvPr id="3" name="ZoneTexte 2"/>
          <p:cNvSpPr txBox="1"/>
          <p:nvPr/>
        </p:nvSpPr>
        <p:spPr>
          <a:xfrm>
            <a:off x="3251684" y="692696"/>
            <a:ext cx="5688632" cy="400110"/>
          </a:xfrm>
          <a:prstGeom prst="rect">
            <a:avLst/>
          </a:prstGeom>
          <a:noFill/>
        </p:spPr>
        <p:txBody>
          <a:bodyPr wrap="square" rtlCol="0">
            <a:spAutoFit/>
          </a:bodyPr>
          <a:lstStyle/>
          <a:p>
            <a:pPr algn="ctr"/>
            <a:r>
              <a:rPr lang="fr-FR" sz="2000" b="1" dirty="0"/>
              <a:t>450 membres au 05.11.2016</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8</a:t>
            </a:fld>
            <a:endParaRPr lang="fr-FR"/>
          </a:p>
        </p:txBody>
      </p:sp>
    </p:spTree>
    <p:extLst>
      <p:ext uri="{BB962C8B-B14F-4D97-AF65-F5344CB8AC3E}">
        <p14:creationId xmlns:p14="http://schemas.microsoft.com/office/powerpoint/2010/main" val="3485431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4968" y="584684"/>
            <a:ext cx="7802064" cy="5688632"/>
          </a:xfrm>
          <a:prstGeom prst="rect">
            <a:avLst/>
          </a:prstGeom>
        </p:spPr>
      </p:pic>
      <p:sp>
        <p:nvSpPr>
          <p:cNvPr id="3" name="Espace réservé du numéro de diapositive 2"/>
          <p:cNvSpPr>
            <a:spLocks noGrp="1"/>
          </p:cNvSpPr>
          <p:nvPr>
            <p:ph type="sldNum" sz="quarter" idx="12"/>
          </p:nvPr>
        </p:nvSpPr>
        <p:spPr/>
        <p:txBody>
          <a:bodyPr/>
          <a:lstStyle/>
          <a:p>
            <a:fld id="{D02AFA22-9408-40C0-AE94-F3AE14214502}" type="slidenum">
              <a:rPr lang="fr-FR" smtClean="0"/>
              <a:t>9</a:t>
            </a:fld>
            <a:endParaRPr lang="fr-FR"/>
          </a:p>
        </p:txBody>
      </p:sp>
    </p:spTree>
    <p:extLst>
      <p:ext uri="{BB962C8B-B14F-4D97-AF65-F5344CB8AC3E}">
        <p14:creationId xmlns:p14="http://schemas.microsoft.com/office/powerpoint/2010/main" val="14157733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1168</TotalTime>
  <Words>719</Words>
  <Application>Microsoft Office PowerPoint</Application>
  <PresentationFormat>Grand écran</PresentationFormat>
  <Paragraphs>140</Paragraphs>
  <Slides>18</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18</vt:i4>
      </vt:variant>
    </vt:vector>
  </HeadingPairs>
  <TitlesOfParts>
    <vt:vector size="24" baseType="lpstr">
      <vt:lpstr>Arial</vt:lpstr>
      <vt:lpstr>Bookman Old Style</vt:lpstr>
      <vt:lpstr>Calibri</vt:lpstr>
      <vt:lpstr>Wingdings</vt:lpstr>
      <vt:lpstr>Thème Office</vt:lpstr>
      <vt:lpstr>Présentation</vt:lpstr>
      <vt:lpstr>GNIAC </vt:lpstr>
      <vt:lpstr>Pourquoi GNIAC ?</vt:lpstr>
      <vt:lpstr>Pourquoi GNIAC ?</vt:lpstr>
      <vt:lpstr>CONSTATS : Un potentiel de créativité important qui peine à s’exprimer </vt:lpstr>
      <vt:lpstr>CONSTATS</vt:lpstr>
      <vt:lpstr>SOLUTION : Changer de méthode ! </vt:lpstr>
      <vt:lpstr>GNIAC : un réseau de mobilisation et  d’actions citoyennes</vt:lpstr>
      <vt:lpstr>Présentation PowerPoint</vt:lpstr>
      <vt:lpstr>Présentation PowerPoint</vt:lpstr>
      <vt:lpstr>GNIAC : un réseau de mobilisation et  d’actions citoyennes</vt:lpstr>
      <vt:lpstr>Présentation PowerPoint</vt:lpstr>
      <vt:lpstr>Fonctions de GNIAC</vt:lpstr>
      <vt:lpstr>Les outils GNIAC</vt:lpstr>
      <vt:lpstr>Les chantiers GNIAC</vt:lpstr>
      <vt:lpstr>Présentation PowerPoint</vt:lpstr>
      <vt:lpstr>Présentation PowerPoint</vt:lpstr>
      <vt:lpstr>Présentation PowerPoint</vt:lpstr>
      <vt:lpstr>Contacts GNIAC</vt:lpstr>
    </vt:vector>
  </TitlesOfParts>
  <Company>Datar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du BOUETIEZ Thierry</dc:creator>
  <cp:lastModifiedBy>Denis SABARDINE</cp:lastModifiedBy>
  <cp:revision>39</cp:revision>
  <dcterms:created xsi:type="dcterms:W3CDTF">2016-11-01T17:49:39Z</dcterms:created>
  <dcterms:modified xsi:type="dcterms:W3CDTF">2016-11-07T21:26:34Z</dcterms:modified>
</cp:coreProperties>
</file>