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76" r:id="rId14"/>
    <p:sldId id="271" r:id="rId15"/>
    <p:sldId id="273" r:id="rId16"/>
    <p:sldId id="277" r:id="rId17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192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8D11D-DB8F-4095-AC6D-C0BA3060A6F8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89" y="90152"/>
            <a:ext cx="2309644" cy="104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9257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0C2FF-867C-42C9-AF6F-5789DD9CB8C8}" type="datetimeFigureOut">
              <a:rPr lang="fr-FR" smtClean="0"/>
              <a:t>17/05/2017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7CDA5-9238-4998-A9D2-8FC24485DD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89651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23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FD5-8EBB-4F9B-BD22-F27063D2A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24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FD5-8EBB-4F9B-BD22-F27063D2A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34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FD5-8EBB-4F9B-BD22-F27063D2A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77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39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FD5-8EBB-4F9B-BD22-F27063D2A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29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FD5-8EBB-4F9B-BD22-F27063D2A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53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FD5-8EBB-4F9B-BD22-F27063D2A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39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10010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5666"/>
            <a:ext cx="7886700" cy="4751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03FD5-8EBB-4F9B-BD22-F27063D2AB4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1" y="100103"/>
            <a:ext cx="1723106" cy="78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4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70C0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03FD5-8EBB-4F9B-BD22-F27063D2AB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14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70C0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0089" y="2084504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fr-FR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L'emploi</a:t>
            </a:r>
            <a:r>
              <a:rPr lang="en-US" altLang="fr-FR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conçu</a:t>
            </a:r>
            <a:r>
              <a:rPr lang="en-US" altLang="fr-FR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4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</a:t>
            </a:r>
            <a:r>
              <a:rPr lang="en-US" altLang="fr-FR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 droit </a:t>
            </a:r>
            <a:endParaRPr lang="fr-FR" sz="4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62" y="1470849"/>
            <a:ext cx="3993055" cy="18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3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 première expérimentation</a:t>
            </a:r>
            <a:b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 méthode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Le pilotage local</a:t>
            </a:r>
            <a:r>
              <a:rPr lang="fr-FR" sz="3200" dirty="0"/>
              <a:t> </a:t>
            </a:r>
            <a:r>
              <a:rPr lang="fr-FR" sz="3200" dirty="0" smtClean="0"/>
              <a:t>de l’expérimentation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6000"/>
              </a:lnSpc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en-US" altLang="fr-F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6000"/>
              </a:lnSpc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en-US" alt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n-US" altLang="fr-FR" b="1" dirty="0" err="1">
                <a:latin typeface="Calibri" panose="020F0502020204030204" pitchFamily="34" charset="0"/>
                <a:cs typeface="Calibri" panose="020F0502020204030204" pitchFamily="34" charset="0"/>
              </a:rPr>
              <a:t>comité</a:t>
            </a:r>
            <a:r>
              <a:rPr lang="en-US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local :</a:t>
            </a:r>
            <a:br>
              <a:rPr lang="en-US" altLang="fr-FR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fr-F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6000"/>
              </a:lnSpc>
              <a:buBlip>
                <a:blip r:embed="rId2"/>
              </a:buBlip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en-US" alt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Composition</a:t>
            </a:r>
            <a:r>
              <a:rPr lang="en-US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élus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acteurs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 socio-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économiques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demandeurs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d'emploi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habitants.</a:t>
            </a:r>
          </a:p>
          <a:p>
            <a:pPr marL="457200" indent="-457200">
              <a:lnSpc>
                <a:spcPct val="116000"/>
              </a:lnSpc>
              <a:buBlip>
                <a:blip r:embed="rId2"/>
              </a:buBlip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en-US" altLang="fr-F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Rôle</a:t>
            </a:r>
            <a:r>
              <a:rPr lang="en-US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: pilotage de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l’expérimentation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, instance de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régulation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travaux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utiles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tarifs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garante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 de la non-concurrence et de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l’exhaustivité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recrutements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FD5-8EBB-4F9B-BD22-F27063D2AB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0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FD5-8EBB-4F9B-BD22-F27063D2AB43}" type="slidenum">
              <a:rPr lang="fr-FR" smtClean="0"/>
              <a:t>11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17" y="-1"/>
            <a:ext cx="6823342" cy="37714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779"/>
            <a:ext cx="6812163" cy="376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3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FD5-8EBB-4F9B-BD22-F27063D2AB43}" type="slidenum">
              <a:rPr lang="fr-FR" smtClean="0"/>
              <a:t>12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72" y="-276044"/>
            <a:ext cx="7297216" cy="38552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5" y="3157268"/>
            <a:ext cx="6825772" cy="37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25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FD5-8EBB-4F9B-BD22-F27063D2AB43}" type="slidenum">
              <a:rPr lang="fr-FR" smtClean="0"/>
              <a:t>13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55" y="693855"/>
            <a:ext cx="5489943" cy="61641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6604" y="0"/>
            <a:ext cx="6581610" cy="91439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 première expérimentation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dispositif institutionnel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6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7788" y="100103"/>
            <a:ext cx="7626212" cy="997177"/>
          </a:xfrm>
        </p:spPr>
        <p:txBody>
          <a:bodyPr/>
          <a:lstStyle/>
          <a:p>
            <a:r>
              <a:rPr lang="fr-FR" b="1" smtClean="0"/>
              <a:t>L’expérimentation </a:t>
            </a:r>
            <a:r>
              <a:rPr lang="fr-FR" b="1" dirty="0" smtClean="0"/>
              <a:t>en marche </a:t>
            </a:r>
            <a:endParaRPr lang="fr-FR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29" y="828271"/>
            <a:ext cx="6032543" cy="5893205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FD5-8EBB-4F9B-BD22-F27063D2AB4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6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FD5-8EBB-4F9B-BD22-F27063D2AB43}" type="slidenum">
              <a:rPr lang="fr-FR" smtClean="0"/>
              <a:t>15</a:t>
            </a:fld>
            <a:endParaRPr lang="fr-F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499" y="1566905"/>
            <a:ext cx="5656034" cy="366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5652535" y="2180555"/>
            <a:ext cx="180423" cy="209948"/>
          </a:xfrm>
          <a:prstGeom prst="line">
            <a:avLst/>
          </a:prstGeom>
          <a:noFill/>
          <a:ln w="9525" cap="flat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977778" y="414068"/>
            <a:ext cx="3017743" cy="284247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fr-F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altLang="fr-FR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territoires</a:t>
            </a:r>
            <a:r>
              <a:rPr lang="en-US" altLang="fr-F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br>
              <a:rPr lang="en-US" altLang="fr-F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altLang="fr-FR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Janvier</a:t>
            </a:r>
            <a:r>
              <a:rPr lang="en-US" altLang="fr-F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  <a:r>
              <a:rPr lang="en-US" alt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altLang="fr-F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ouverture</a:t>
            </a:r>
            <a:r>
              <a:rPr lang="en-US" alt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4 EBE / 50 </a:t>
            </a:r>
            <a:r>
              <a:rPr lang="en-US" altLang="fr-F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salariés</a:t>
            </a:r>
            <a:r>
              <a:rPr lang="en-US" alt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pPr marL="342900" indent="-342900">
              <a:buBlip>
                <a:blip r:embed="rId3"/>
              </a:buBlip>
            </a:pPr>
            <a:r>
              <a:rPr lang="en-US" altLang="fr-F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Avril 2017 </a:t>
            </a:r>
            <a:r>
              <a:rPr lang="en-US" alt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fr-F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ouverture</a:t>
            </a:r>
            <a:r>
              <a:rPr lang="en-US" alt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6 </a:t>
            </a:r>
            <a:r>
              <a:rPr lang="en-US" altLang="fr-F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autres</a:t>
            </a:r>
            <a:r>
              <a:rPr lang="en-US" alt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EBE ;</a:t>
            </a:r>
          </a:p>
          <a:p>
            <a:pPr marL="342900" indent="-342900">
              <a:buBlip>
                <a:blip r:embed="rId3"/>
              </a:buBlip>
            </a:pPr>
            <a:r>
              <a:rPr lang="en-US" altLang="fr-FR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Réunions</a:t>
            </a:r>
            <a:r>
              <a:rPr lang="en-US" altLang="fr-F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mensuelles</a:t>
            </a:r>
            <a:r>
              <a:rPr lang="en-US" altLang="fr-F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fr-F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tous</a:t>
            </a:r>
            <a:r>
              <a:rPr lang="en-US" alt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3e </a:t>
            </a:r>
            <a:r>
              <a:rPr lang="en-US" altLang="fr-F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mardis</a:t>
            </a:r>
            <a:r>
              <a:rPr lang="en-US" alt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fr-F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chaque</a:t>
            </a:r>
            <a:r>
              <a:rPr lang="en-US" alt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mois</a:t>
            </a:r>
            <a:r>
              <a:rPr lang="en-US" alt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977777" y="3382229"/>
            <a:ext cx="3017743" cy="296324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fr-F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à 40 </a:t>
            </a:r>
            <a:r>
              <a:rPr lang="en-US" altLang="fr-FR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territoires</a:t>
            </a:r>
            <a:r>
              <a:rPr lang="en-US" altLang="fr-F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endParaRPr lang="en-US" altLang="fr-F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altLang="fr-F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altLang="fr-FR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décembre</a:t>
            </a:r>
            <a:r>
              <a:rPr lang="en-US" altLang="fr-F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2016 et 16 mars 2017</a:t>
            </a:r>
            <a:r>
              <a:rPr lang="en-US" alt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premières </a:t>
            </a:r>
            <a:r>
              <a:rPr lang="en-US" altLang="fr-F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réunions</a:t>
            </a:r>
            <a:r>
              <a:rPr lang="en-US" alt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altLang="fr-F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territoires</a:t>
            </a:r>
            <a:r>
              <a:rPr lang="en-US" alt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volontaires</a:t>
            </a:r>
            <a:r>
              <a:rPr lang="en-US" alt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pPr marL="342900" indent="-342900">
              <a:buBlip>
                <a:blip r:embed="rId3"/>
              </a:buBlip>
            </a:pPr>
            <a:r>
              <a:rPr lang="en-US" altLang="fr-FR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Réunions</a:t>
            </a:r>
            <a:r>
              <a:rPr lang="en-US" altLang="fr-F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mensuelles</a:t>
            </a:r>
            <a:r>
              <a:rPr lang="en-US" alt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altLang="fr-F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tous</a:t>
            </a:r>
            <a:r>
              <a:rPr lang="en-US" alt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premiers </a:t>
            </a:r>
            <a:r>
              <a:rPr lang="en-US" altLang="fr-F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mardis</a:t>
            </a:r>
            <a:r>
              <a:rPr lang="en-US" alt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fr-F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chaque</a:t>
            </a:r>
            <a:r>
              <a:rPr lang="en-US" alt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mois</a:t>
            </a:r>
            <a:r>
              <a:rPr lang="en-US" altLang="fr-F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652535" y="3382229"/>
            <a:ext cx="180422" cy="191080"/>
          </a:xfrm>
          <a:prstGeom prst="line">
            <a:avLst/>
          </a:prstGeom>
          <a:noFill/>
          <a:ln w="9525" cap="flat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0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n-US" altLang="fr-FR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projet</a:t>
            </a:r>
            <a:r>
              <a:rPr lang="en-US" altLang="fr-FR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TZCLD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fr-FR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Blip>
                <a:blip r:embed="rId2"/>
              </a:buBlip>
            </a:pPr>
            <a:r>
              <a:rPr lang="fr-FR" dirty="0"/>
              <a:t>Le projet en 3 </a:t>
            </a:r>
            <a:r>
              <a:rPr lang="fr-FR" dirty="0" smtClean="0"/>
              <a:t>étapes</a:t>
            </a:r>
          </a:p>
          <a:p>
            <a:endParaRPr lang="fr-FR" dirty="0" smtClean="0"/>
          </a:p>
          <a:p>
            <a:pPr marL="457200" indent="-457200">
              <a:buBlip>
                <a:blip r:embed="rId2"/>
              </a:buBlip>
            </a:pPr>
            <a:r>
              <a:rPr lang="fr-FR" dirty="0" smtClean="0"/>
              <a:t>Les </a:t>
            </a:r>
            <a:r>
              <a:rPr lang="fr-FR" dirty="0"/>
              <a:t>fondamentaux du </a:t>
            </a:r>
            <a:r>
              <a:rPr lang="fr-FR" dirty="0" smtClean="0"/>
              <a:t>projet</a:t>
            </a:r>
          </a:p>
          <a:p>
            <a:pPr marL="457200" indent="-457200">
              <a:buBlip>
                <a:blip r:embed="rId2"/>
              </a:buBlip>
            </a:pPr>
            <a:endParaRPr lang="fr-FR" dirty="0"/>
          </a:p>
          <a:p>
            <a:pPr marL="457200" indent="-457200">
              <a:buBlip>
                <a:blip r:embed="rId2"/>
              </a:buBlip>
            </a:pPr>
            <a:r>
              <a:rPr lang="fr-FR" dirty="0" smtClean="0"/>
              <a:t>La </a:t>
            </a:r>
            <a:r>
              <a:rPr lang="fr-FR" dirty="0"/>
              <a:t>première expérimentation </a:t>
            </a:r>
            <a:endParaRPr lang="fr-FR" dirty="0" smtClean="0"/>
          </a:p>
          <a:p>
            <a:pPr marL="457200" indent="-457200">
              <a:buBlip>
                <a:blip r:embed="rId2"/>
              </a:buBlip>
            </a:pPr>
            <a:endParaRPr lang="fr-FR" dirty="0"/>
          </a:p>
          <a:p>
            <a:pPr marL="457200" indent="-457200">
              <a:buBlip>
                <a:blip r:embed="rId2"/>
              </a:buBlip>
            </a:pPr>
            <a:r>
              <a:rPr lang="fr-FR" dirty="0" smtClean="0"/>
              <a:t>L'expérimentation </a:t>
            </a:r>
            <a:r>
              <a:rPr lang="fr-FR" dirty="0"/>
              <a:t>en marche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FD5-8EBB-4F9B-BD22-F27063D2AB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78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 projet en 3 étapes</a:t>
            </a:r>
            <a:endParaRPr lang="fr-FR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61" y="1293962"/>
            <a:ext cx="7611477" cy="4934759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FD5-8EBB-4F9B-BD22-F27063D2AB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Les fondamentaux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6000"/>
              </a:lnSpc>
              <a:spcAft>
                <a:spcPts val="1425"/>
              </a:spcAft>
            </a:pP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Trois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hypothèses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vérifier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l'experimentation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457200" indent="-457200">
              <a:lnSpc>
                <a:spcPct val="116000"/>
              </a:lnSpc>
              <a:spcAft>
                <a:spcPts val="1425"/>
              </a:spcAft>
              <a:buClrTx/>
              <a:buBlip>
                <a:blip r:embed="rId2"/>
              </a:buBlip>
            </a:pPr>
            <a:r>
              <a:rPr lang="en-US" altLang="fr-FR" sz="4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Personne</a:t>
            </a:r>
            <a:r>
              <a:rPr lang="en-US" altLang="fr-FR" sz="4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4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n'est</a:t>
            </a:r>
            <a:r>
              <a:rPr lang="en-US" altLang="fr-FR" sz="4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4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inemployable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preuve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l'insertion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l'activité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économique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et le travail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adapté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. La question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autant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question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posée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aux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entreprises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et à la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société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qu'aux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individus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pPr marL="457200" indent="-457200">
              <a:lnSpc>
                <a:spcPct val="116000"/>
              </a:lnSpc>
              <a:spcAft>
                <a:spcPts val="1425"/>
              </a:spcAft>
              <a:buClrTx/>
              <a:buBlip>
                <a:blip r:embed="rId2"/>
              </a:buBlip>
            </a:pPr>
            <a:r>
              <a:rPr lang="en-US" altLang="fr-FR" sz="4200" b="1" dirty="0">
                <a:latin typeface="Calibri" panose="020F0502020204030204" pitchFamily="34" charset="0"/>
                <a:cs typeface="Calibri" panose="020F0502020204030204" pitchFamily="34" charset="0"/>
              </a:rPr>
              <a:t>Ce </a:t>
            </a:r>
            <a:r>
              <a:rPr lang="en-US" altLang="fr-FR" sz="4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n'est</a:t>
            </a:r>
            <a:r>
              <a:rPr lang="en-US" altLang="fr-FR" sz="4200" b="1" dirty="0">
                <a:latin typeface="Calibri" panose="020F0502020204030204" pitchFamily="34" charset="0"/>
                <a:cs typeface="Calibri" panose="020F0502020204030204" pitchFamily="34" charset="0"/>
              </a:rPr>
              <a:t> pas le travail qui </a:t>
            </a:r>
            <a:r>
              <a:rPr lang="en-US" altLang="fr-FR" sz="4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manque</a:t>
            </a:r>
            <a:r>
              <a:rPr lang="en-US" altLang="fr-FR" sz="4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fr-FR" sz="4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société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ignore de multiples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travaux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, ne les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valorise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socialement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monétairement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pPr marL="457200" indent="-457200">
              <a:lnSpc>
                <a:spcPct val="116000"/>
              </a:lnSpc>
              <a:spcAft>
                <a:spcPts val="1425"/>
              </a:spcAft>
              <a:buClrTx/>
              <a:buBlip>
                <a:blip r:embed="rId2"/>
              </a:buBlip>
            </a:pPr>
            <a:r>
              <a:rPr lang="en-US" altLang="fr-FR" sz="4200" b="1" dirty="0">
                <a:latin typeface="Calibri" panose="020F0502020204030204" pitchFamily="34" charset="0"/>
                <a:cs typeface="Calibri" panose="020F0502020204030204" pitchFamily="34" charset="0"/>
              </a:rPr>
              <a:t>Ce </a:t>
            </a:r>
            <a:r>
              <a:rPr lang="en-US" altLang="fr-FR" sz="4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n'est</a:t>
            </a:r>
            <a:r>
              <a:rPr lang="en-US" altLang="fr-FR" sz="4200" b="1" dirty="0">
                <a:latin typeface="Calibri" panose="020F0502020204030204" pitchFamily="34" charset="0"/>
                <a:cs typeface="Calibri" panose="020F0502020204030204" pitchFamily="34" charset="0"/>
              </a:rPr>
              <a:t> pas </a:t>
            </a:r>
            <a:r>
              <a:rPr lang="en-US" altLang="fr-FR" sz="4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l'argent</a:t>
            </a:r>
            <a:r>
              <a:rPr lang="en-US" altLang="fr-FR" sz="4200" b="1" dirty="0">
                <a:latin typeface="Calibri" panose="020F0502020204030204" pitchFamily="34" charset="0"/>
                <a:cs typeface="Calibri" panose="020F0502020204030204" pitchFamily="34" charset="0"/>
              </a:rPr>
              <a:t> qui </a:t>
            </a:r>
            <a:r>
              <a:rPr lang="en-US" altLang="fr-FR" sz="4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manque</a:t>
            </a:r>
            <a:r>
              <a:rPr lang="en-US" altLang="fr-FR" sz="4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fr-FR" sz="4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coût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de la privation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d'emploi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de longue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durée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supérieure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à 30 </a:t>
            </a:r>
            <a:r>
              <a:rPr lang="en-US" altLang="fr-FR" sz="4200" dirty="0" err="1">
                <a:latin typeface="Calibri" panose="020F0502020204030204" pitchFamily="34" charset="0"/>
                <a:cs typeface="Calibri" panose="020F0502020204030204" pitchFamily="34" charset="0"/>
              </a:rPr>
              <a:t>Mds</a:t>
            </a:r>
            <a:r>
              <a:rPr lang="en-US" altLang="fr-FR" sz="4200" dirty="0">
                <a:latin typeface="Calibri" panose="020F0502020204030204" pitchFamily="34" charset="0"/>
                <a:cs typeface="Calibri" panose="020F0502020204030204" pitchFamily="34" charset="0"/>
              </a:rPr>
              <a:t> € / an</a:t>
            </a:r>
            <a:r>
              <a:rPr lang="en-US" altLang="fr-FR" sz="4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fr-FR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FD5-8EBB-4F9B-BD22-F27063D2AB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2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FD5-8EBB-4F9B-BD22-F27063D2AB43}" type="slidenum">
              <a:rPr lang="fr-FR" smtClean="0"/>
              <a:t>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15" y="517585"/>
            <a:ext cx="6098935" cy="634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La première expérimentation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Aft>
                <a:spcPts val="1425"/>
              </a:spcAft>
              <a:buClrTx/>
              <a:buBlip>
                <a:blip r:embed="rId2"/>
              </a:buBlip>
            </a:pPr>
            <a:r>
              <a:rPr lang="en-US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loi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 du 29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février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 2016 </a:t>
            </a:r>
          </a:p>
          <a:p>
            <a:pPr marL="457200" indent="-457200">
              <a:lnSpc>
                <a:spcPct val="150000"/>
              </a:lnSpc>
              <a:spcAft>
                <a:spcPts val="1425"/>
              </a:spcAft>
              <a:buClrTx/>
              <a:buBlip>
                <a:blip r:embed="rId2"/>
              </a:buBlip>
            </a:pP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principes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fondamentaux</a:t>
            </a:r>
            <a:endParaRPr lang="en-US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1425"/>
              </a:spcAft>
              <a:buClrTx/>
              <a:buBlip>
                <a:blip r:embed="rId2"/>
              </a:buBlip>
            </a:pP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alt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méthode</a:t>
            </a:r>
            <a:endParaRPr lang="en-US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1425"/>
              </a:spcAft>
              <a:buClrTx/>
              <a:buBlip>
                <a:blip r:embed="rId2"/>
              </a:buBlip>
            </a:pP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dispositif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institutionnel</a:t>
            </a:r>
            <a:endParaRPr lang="en-US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1425"/>
              </a:spcAft>
              <a:buClrTx/>
              <a:buBlip>
                <a:blip r:embed="rId2"/>
              </a:buBlip>
            </a:pP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L'évaluation</a:t>
            </a:r>
            <a:endParaRPr lang="en-US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FD5-8EBB-4F9B-BD22-F27063D2AB43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21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 première expérimentation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La loi du 29 février 2016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FD5-8EBB-4F9B-BD22-F27063D2AB43}" type="slidenum">
              <a:rPr lang="fr-FR" smtClean="0"/>
              <a:t>7</a:t>
            </a:fld>
            <a:endParaRPr lang="fr-FR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73" y="1708031"/>
            <a:ext cx="7952877" cy="41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2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 première expérimentation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Les principes fondamentaux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16000"/>
              </a:lnSpc>
              <a:spcAft>
                <a:spcPts val="1425"/>
              </a:spcAft>
              <a:buClrTx/>
              <a:buBlip>
                <a:blip r:embed="rId2"/>
              </a:buBlip>
            </a:pPr>
            <a:r>
              <a:rPr lang="en-US" altLang="fr-FR" sz="2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L'expérimentation</a:t>
            </a:r>
            <a:r>
              <a:rPr lang="en-US" altLang="fr-F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5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>
              <a:lnSpc>
                <a:spcPct val="116000"/>
              </a:lnSpc>
              <a:spcAft>
                <a:spcPts val="1425"/>
              </a:spcAft>
              <a:buClrTx/>
              <a:buBlip>
                <a:blip r:embed="rId2"/>
              </a:buBlip>
            </a:pPr>
            <a:r>
              <a:rPr lang="en-US" altLang="fr-FR" sz="2500" dirty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n-US" altLang="fr-FR" sz="2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territoire</a:t>
            </a:r>
            <a:r>
              <a:rPr lang="en-US" altLang="fr-F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(5 000 à 10 000 habitants) </a:t>
            </a:r>
            <a:r>
              <a:rPr lang="en-US" altLang="fr-FR" sz="25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>
              <a:lnSpc>
                <a:spcPct val="116000"/>
              </a:lnSpc>
              <a:spcAft>
                <a:spcPts val="1425"/>
              </a:spcAft>
              <a:buClrTx/>
              <a:buBlip>
                <a:blip r:embed="rId2"/>
              </a:buBlip>
            </a:pPr>
            <a:r>
              <a:rPr lang="en-US" altLang="fr-F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L'exhaustivité</a:t>
            </a:r>
            <a:r>
              <a:rPr lang="en-US" altLang="fr-F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territoriale</a:t>
            </a:r>
            <a:r>
              <a:rPr lang="en-US" altLang="fr-FR" sz="25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altLang="fr-F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l'embauche</a:t>
            </a:r>
            <a:r>
              <a:rPr lang="en-US" altLang="fr-FR" sz="2500" dirty="0">
                <a:latin typeface="Calibri" panose="020F0502020204030204" pitchFamily="34" charset="0"/>
                <a:cs typeface="Calibri" panose="020F0502020204030204" pitchFamily="34" charset="0"/>
              </a:rPr>
              <a:t> non selective ;</a:t>
            </a:r>
          </a:p>
          <a:p>
            <a:pPr marL="457200" indent="-457200">
              <a:lnSpc>
                <a:spcPct val="116000"/>
              </a:lnSpc>
              <a:spcAft>
                <a:spcPts val="1425"/>
              </a:spcAft>
              <a:buClrTx/>
              <a:buBlip>
                <a:blip r:embed="rId2"/>
              </a:buBlip>
            </a:pPr>
            <a:r>
              <a:rPr lang="en-US" altLang="fr-FR" sz="2500" dirty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n-US" altLang="fr-F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contrat</a:t>
            </a:r>
            <a:r>
              <a:rPr lang="en-US" altLang="fr-FR" sz="2500" dirty="0">
                <a:latin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US" altLang="fr-F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durée</a:t>
            </a:r>
            <a:r>
              <a:rPr lang="en-US" altLang="fr-F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indéterminée</a:t>
            </a:r>
            <a:r>
              <a:rPr lang="en-US" altLang="fr-FR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fr-F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l'emploi</a:t>
            </a:r>
            <a:r>
              <a:rPr lang="en-US" altLang="fr-FR" sz="2500" dirty="0">
                <a:latin typeface="Calibri" panose="020F0502020204030204" pitchFamily="34" charset="0"/>
                <a:cs typeface="Calibri" panose="020F0502020204030204" pitchFamily="34" charset="0"/>
              </a:rPr>
              <a:t>-formation, </a:t>
            </a:r>
            <a:r>
              <a:rPr lang="en-US" altLang="fr-F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l'emploi</a:t>
            </a:r>
            <a:r>
              <a:rPr lang="en-US" altLang="fr-FR" sz="2500" dirty="0">
                <a:latin typeface="Calibri" panose="020F0502020204030204" pitchFamily="34" charset="0"/>
                <a:cs typeface="Calibri" panose="020F0502020204030204" pitchFamily="34" charset="0"/>
              </a:rPr>
              <a:t> à temps </a:t>
            </a:r>
            <a:r>
              <a:rPr lang="en-US" altLang="fr-F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choisi</a:t>
            </a:r>
            <a:r>
              <a:rPr lang="en-US" altLang="fr-FR" sz="2500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pPr marL="457200" indent="-457200">
              <a:lnSpc>
                <a:spcPct val="116000"/>
              </a:lnSpc>
              <a:spcAft>
                <a:spcPts val="1425"/>
              </a:spcAft>
              <a:buClrTx/>
              <a:buBlip>
                <a:blip r:embed="rId2"/>
              </a:buBlip>
            </a:pPr>
            <a:r>
              <a:rPr lang="en-US" altLang="fr-FR" sz="2500" dirty="0"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en-US" altLang="fr-F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travaux</a:t>
            </a:r>
            <a:r>
              <a:rPr lang="en-US" altLang="fr-F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utiles</a:t>
            </a:r>
            <a:r>
              <a:rPr lang="en-US" altLang="fr-FR" sz="2500" dirty="0">
                <a:latin typeface="Calibri" panose="020F0502020204030204" pitchFamily="34" charset="0"/>
                <a:cs typeface="Calibri" panose="020F0502020204030204" pitchFamily="34" charset="0"/>
              </a:rPr>
              <a:t> / Les </a:t>
            </a:r>
            <a:r>
              <a:rPr lang="en-US" altLang="fr-F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activités</a:t>
            </a:r>
            <a:r>
              <a:rPr lang="en-US" altLang="fr-F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supplémentaires</a:t>
            </a:r>
            <a:r>
              <a:rPr lang="en-US" altLang="fr-FR" sz="2500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pPr marL="457200" indent="-457200">
              <a:lnSpc>
                <a:spcPct val="116000"/>
              </a:lnSpc>
              <a:spcAft>
                <a:spcPts val="1425"/>
              </a:spcAft>
              <a:buClrTx/>
              <a:buBlip>
                <a:blip r:embed="rId2"/>
              </a:buBlip>
            </a:pPr>
            <a:r>
              <a:rPr lang="en-US" altLang="fr-FR" sz="2500" dirty="0">
                <a:latin typeface="Calibri" panose="020F0502020204030204" pitchFamily="34" charset="0"/>
                <a:cs typeface="Calibri" panose="020F0502020204030204" pitchFamily="34" charset="0"/>
              </a:rPr>
              <a:t>La coordination et la </a:t>
            </a:r>
            <a:r>
              <a:rPr lang="en-US" altLang="fr-F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régulation</a:t>
            </a:r>
            <a:r>
              <a:rPr lang="en-US" altLang="fr-FR" sz="2500" dirty="0">
                <a:latin typeface="Calibri" panose="020F0502020204030204" pitchFamily="34" charset="0"/>
                <a:cs typeface="Calibri" panose="020F0502020204030204" pitchFamily="34" charset="0"/>
              </a:rPr>
              <a:t> locales</a:t>
            </a:r>
            <a:r>
              <a:rPr lang="en-US" altLang="fr-FR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fr-F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FD5-8EBB-4F9B-BD22-F27063D2AB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1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 première expérimentation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La méthode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6000"/>
              </a:lnSpc>
              <a:spcAft>
                <a:spcPts val="1425"/>
              </a:spcAft>
              <a:buClrTx/>
              <a:buBlip>
                <a:blip r:embed="rId2"/>
              </a:buBlip>
            </a:pP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Le pilotage local ;</a:t>
            </a:r>
          </a:p>
          <a:p>
            <a:pPr marL="457200" indent="-457200">
              <a:lnSpc>
                <a:spcPct val="116000"/>
              </a:lnSpc>
              <a:spcAft>
                <a:spcPts val="1425"/>
              </a:spcAft>
              <a:buClrTx/>
              <a:buBlip>
                <a:blip r:embed="rId2"/>
              </a:buBlip>
            </a:pP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Phase 0 : la phase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préliminaire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pPr marL="457200" indent="-457200">
              <a:lnSpc>
                <a:spcPct val="116000"/>
              </a:lnSpc>
              <a:spcAft>
                <a:spcPts val="1425"/>
              </a:spcAft>
              <a:buClrTx/>
              <a:buBlip>
                <a:blip r:embed="rId2"/>
              </a:buBlip>
            </a:pP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Phase 1 :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l'identification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compétences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pPr marL="457200" indent="-457200">
              <a:lnSpc>
                <a:spcPct val="116000"/>
              </a:lnSpc>
              <a:spcAft>
                <a:spcPts val="1425"/>
              </a:spcAft>
              <a:buClrTx/>
              <a:buBlip>
                <a:blip r:embed="rId2"/>
              </a:buBlip>
            </a:pP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Phase 2 :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l'identification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travaux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utiles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 ;</a:t>
            </a:r>
          </a:p>
          <a:p>
            <a:pPr marL="457200" indent="-457200">
              <a:lnSpc>
                <a:spcPct val="116000"/>
              </a:lnSpc>
              <a:spcAft>
                <a:spcPts val="1425"/>
              </a:spcAft>
              <a:buClrTx/>
              <a:buBlip>
                <a:blip r:embed="rId2"/>
              </a:buBlip>
            </a:pP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Phase 3 : la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création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l‘entreprise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 à but </a:t>
            </a:r>
            <a:r>
              <a:rPr lang="en-US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d‘emploi</a:t>
            </a:r>
            <a:r>
              <a:rPr lang="en-US" altLang="fr-F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3FD5-8EBB-4F9B-BD22-F27063D2AB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3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go-en-tete [Mode de compatibilité]" id="{7A218351-20F7-4045-A778-BD36214357A7}" vid="{C47721D9-8FE7-4D6B-87F5-E131A9B8EFA4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go-en-tete [Mode de compatibilité]" id="{7A218351-20F7-4045-A778-BD36214357A7}" vid="{A8FE3237-95F9-4263-B40E-FB5661BC6BDD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212</Words>
  <Application>Microsoft Office PowerPoint</Application>
  <PresentationFormat>Affichage à l'écran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Thème Office</vt:lpstr>
      <vt:lpstr>1_Thème Office</vt:lpstr>
      <vt:lpstr>L'emploi conçu comme un droit </vt:lpstr>
      <vt:lpstr>Le projet TZCLD</vt:lpstr>
      <vt:lpstr>Le projet en 3 étapes</vt:lpstr>
      <vt:lpstr>Les fondamentaux</vt:lpstr>
      <vt:lpstr>Présentation PowerPoint</vt:lpstr>
      <vt:lpstr>La première expérimentation</vt:lpstr>
      <vt:lpstr>La première expérimentation La loi du 29 février 2016</vt:lpstr>
      <vt:lpstr>La première expérimentation Les principes fondamentaux</vt:lpstr>
      <vt:lpstr>La première expérimentation La méthode</vt:lpstr>
      <vt:lpstr>La première expérimentation La méthode Le pilotage local de l’expérimentation</vt:lpstr>
      <vt:lpstr>Présentation PowerPoint</vt:lpstr>
      <vt:lpstr>Présentation PowerPoint</vt:lpstr>
      <vt:lpstr>La première expérimentation Le dispositif institutionnel</vt:lpstr>
      <vt:lpstr>L’expérimentation en marche </vt:lpstr>
      <vt:lpstr>Présentation PowerPoint</vt:lpstr>
    </vt:vector>
  </TitlesOfParts>
  <Company>TZCLD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L'emploi conçu comme un droit</dc:title>
  <dc:creator>Morgane</dc:creator>
  <cp:lastModifiedBy>Patrice BONY</cp:lastModifiedBy>
  <cp:revision>25</cp:revision>
  <dcterms:created xsi:type="dcterms:W3CDTF">2017-04-11T10:12:26Z</dcterms:created>
  <dcterms:modified xsi:type="dcterms:W3CDTF">2017-05-17T17:15:46Z</dcterms:modified>
</cp:coreProperties>
</file>